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5" r:id="rId1"/>
  </p:sldMasterIdLst>
  <p:notesMasterIdLst>
    <p:notesMasterId r:id="rId13"/>
  </p:notesMasterIdLst>
  <p:sldIdLst>
    <p:sldId id="302" r:id="rId2"/>
    <p:sldId id="257" r:id="rId3"/>
    <p:sldId id="263" r:id="rId4"/>
    <p:sldId id="307" r:id="rId5"/>
    <p:sldId id="264" r:id="rId6"/>
    <p:sldId id="270" r:id="rId7"/>
    <p:sldId id="303" r:id="rId8"/>
    <p:sldId id="304" r:id="rId9"/>
    <p:sldId id="305" r:id="rId10"/>
    <p:sldId id="306" r:id="rId11"/>
    <p:sldId id="283" r:id="rId12"/>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64" autoAdjust="0"/>
    <p:restoredTop sz="94660"/>
  </p:normalViewPr>
  <p:slideViewPr>
    <p:cSldViewPr>
      <p:cViewPr varScale="1">
        <p:scale>
          <a:sx n="90" d="100"/>
          <a:sy n="90" d="100"/>
        </p:scale>
        <p:origin x="2200"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15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21BD973D-8F75-B44F-8F1F-728E39FB1E1B}" type="datetimeFigureOut">
              <a:rPr lang="en-US" smtClean="0"/>
              <a:t>7/12/20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9F1A00C7-F94B-D04D-89F2-9871B3AE7F85}" type="slidenum">
              <a:rPr lang="en-US" smtClean="0"/>
              <a:t>‹#›</a:t>
            </a:fld>
            <a:endParaRPr lang="en-US"/>
          </a:p>
        </p:txBody>
      </p:sp>
    </p:spTree>
    <p:extLst>
      <p:ext uri="{BB962C8B-B14F-4D97-AF65-F5344CB8AC3E}">
        <p14:creationId xmlns:p14="http://schemas.microsoft.com/office/powerpoint/2010/main" val="30096964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C84EA708-313F-4477-892F-3EBB833A6A32}" type="datetimeFigureOut">
              <a:rPr lang="en-US" smtClean="0"/>
              <a:pPr/>
              <a:t>7/12/20</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FE08F0C2-F197-4892-924B-FB8C117CAFB1}" type="slidenum">
              <a:rPr lang="en-US" smtClean="0"/>
              <a:pPr/>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2351866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84EA708-313F-4477-892F-3EBB833A6A32}" type="datetimeFigureOut">
              <a:rPr lang="en-US" smtClean="0"/>
              <a:pPr/>
              <a:t>7/12/20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08F0C2-F197-4892-924B-FB8C117CAFB1}" type="slidenum">
              <a:rPr lang="en-US" smtClean="0"/>
              <a:pPr/>
              <a:t>‹#›</a:t>
            </a:fld>
            <a:endParaRPr lang="en-US"/>
          </a:p>
        </p:txBody>
      </p:sp>
    </p:spTree>
    <p:extLst>
      <p:ext uri="{BB962C8B-B14F-4D97-AF65-F5344CB8AC3E}">
        <p14:creationId xmlns:p14="http://schemas.microsoft.com/office/powerpoint/2010/main" val="1614874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4EA708-313F-4477-892F-3EBB833A6A32}" type="datetimeFigureOut">
              <a:rPr lang="en-US" smtClean="0"/>
              <a:pPr/>
              <a:t>7/12/20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8F0C2-F197-4892-924B-FB8C117CAFB1}" type="slidenum">
              <a:rPr lang="en-US" smtClean="0"/>
              <a:pPr/>
              <a:t>‹#›</a:t>
            </a:fld>
            <a:endParaRPr lang="en-US"/>
          </a:p>
        </p:txBody>
      </p:sp>
    </p:spTree>
    <p:extLst>
      <p:ext uri="{BB962C8B-B14F-4D97-AF65-F5344CB8AC3E}">
        <p14:creationId xmlns:p14="http://schemas.microsoft.com/office/powerpoint/2010/main" val="4148644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4EA708-313F-4477-892F-3EBB833A6A32}" type="datetimeFigureOut">
              <a:rPr lang="en-US" smtClean="0"/>
              <a:pPr/>
              <a:t>7/12/20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8F0C2-F197-4892-924B-FB8C117CAFB1}" type="slidenum">
              <a:rPr lang="en-US" smtClean="0"/>
              <a:pPr/>
              <a:t>‹#›</a:t>
            </a:fld>
            <a:endParaRPr lang="en-US"/>
          </a:p>
        </p:txBody>
      </p:sp>
    </p:spTree>
    <p:extLst>
      <p:ext uri="{BB962C8B-B14F-4D97-AF65-F5344CB8AC3E}">
        <p14:creationId xmlns:p14="http://schemas.microsoft.com/office/powerpoint/2010/main" val="19870280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4EA708-313F-4477-892F-3EBB833A6A32}" type="datetimeFigureOut">
              <a:rPr lang="en-US" smtClean="0"/>
              <a:pPr/>
              <a:t>7/12/20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8F0C2-F197-4892-924B-FB8C117CAFB1}" type="slidenum">
              <a:rPr lang="en-US" smtClean="0"/>
              <a:pPr/>
              <a:t>‹#›</a:t>
            </a:fld>
            <a:endParaRPr lang="en-US"/>
          </a:p>
        </p:txBody>
      </p:sp>
    </p:spTree>
    <p:extLst>
      <p:ext uri="{BB962C8B-B14F-4D97-AF65-F5344CB8AC3E}">
        <p14:creationId xmlns:p14="http://schemas.microsoft.com/office/powerpoint/2010/main" val="25632659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4EA708-313F-4477-892F-3EBB833A6A32}" type="datetimeFigureOut">
              <a:rPr lang="en-US" smtClean="0"/>
              <a:pPr/>
              <a:t>7/12/20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8F0C2-F197-4892-924B-FB8C117CAFB1}" type="slidenum">
              <a:rPr lang="en-US" smtClean="0"/>
              <a:pPr/>
              <a:t>‹#›</a:t>
            </a:fld>
            <a:endParaRPr lang="en-US"/>
          </a:p>
        </p:txBody>
      </p:sp>
    </p:spTree>
    <p:extLst>
      <p:ext uri="{BB962C8B-B14F-4D97-AF65-F5344CB8AC3E}">
        <p14:creationId xmlns:p14="http://schemas.microsoft.com/office/powerpoint/2010/main" val="16840116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4EA708-313F-4477-892F-3EBB833A6A32}" type="datetimeFigureOut">
              <a:rPr lang="en-US" smtClean="0"/>
              <a:pPr/>
              <a:t>7/12/20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8F0C2-F197-4892-924B-FB8C117CAFB1}" type="slidenum">
              <a:rPr lang="en-US" smtClean="0"/>
              <a:pPr/>
              <a:t>‹#›</a:t>
            </a:fld>
            <a:endParaRPr lang="en-US"/>
          </a:p>
        </p:txBody>
      </p:sp>
    </p:spTree>
    <p:extLst>
      <p:ext uri="{BB962C8B-B14F-4D97-AF65-F5344CB8AC3E}">
        <p14:creationId xmlns:p14="http://schemas.microsoft.com/office/powerpoint/2010/main" val="595555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4EA708-313F-4477-892F-3EBB833A6A32}" type="datetimeFigureOut">
              <a:rPr lang="en-US" smtClean="0"/>
              <a:pPr/>
              <a:t>7/12/20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8F0C2-F197-4892-924B-FB8C117CAFB1}" type="slidenum">
              <a:rPr lang="en-US" smtClean="0"/>
              <a:pPr/>
              <a:t>‹#›</a:t>
            </a:fld>
            <a:endParaRPr lang="en-US"/>
          </a:p>
        </p:txBody>
      </p:sp>
    </p:spTree>
    <p:extLst>
      <p:ext uri="{BB962C8B-B14F-4D97-AF65-F5344CB8AC3E}">
        <p14:creationId xmlns:p14="http://schemas.microsoft.com/office/powerpoint/2010/main" val="25261260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4EA708-313F-4477-892F-3EBB833A6A32}" type="datetimeFigureOut">
              <a:rPr lang="en-US" smtClean="0"/>
              <a:pPr/>
              <a:t>7/12/20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8F0C2-F197-4892-924B-FB8C117CAFB1}" type="slidenum">
              <a:rPr lang="en-US" smtClean="0"/>
              <a:pPr/>
              <a:t>‹#›</a:t>
            </a:fld>
            <a:endParaRPr lang="en-US"/>
          </a:p>
        </p:txBody>
      </p:sp>
    </p:spTree>
    <p:extLst>
      <p:ext uri="{BB962C8B-B14F-4D97-AF65-F5344CB8AC3E}">
        <p14:creationId xmlns:p14="http://schemas.microsoft.com/office/powerpoint/2010/main" val="8978489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Regualr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17"/>
          <p:cNvSpPr>
            <a:spLocks noChangeArrowheads="1"/>
          </p:cNvSpPr>
          <p:nvPr userDrawn="1"/>
        </p:nvSpPr>
        <p:spPr bwMode="ltGray">
          <a:xfrm>
            <a:off x="3429000" y="6645275"/>
            <a:ext cx="2282825" cy="138113"/>
          </a:xfrm>
          <a:prstGeom prst="rect">
            <a:avLst/>
          </a:prstGeom>
          <a:noFill/>
          <a:ln w="9525">
            <a:noFill/>
            <a:miter lim="800000"/>
            <a:headEnd/>
            <a:tailEnd/>
          </a:ln>
          <a:effectLst/>
        </p:spPr>
        <p:txBody>
          <a:bodyPr lIns="0" tIns="0" rIns="0" bIns="0">
            <a:spAutoFit/>
          </a:bodyPr>
          <a:lstStyle/>
          <a:p>
            <a:pPr algn="ctr">
              <a:defRPr/>
            </a:pPr>
            <a:r>
              <a:rPr lang="en-US" sz="900" dirty="0">
                <a:solidFill>
                  <a:srgbClr val="333333"/>
                </a:solidFill>
                <a:latin typeface="Arial" pitchFamily="34" charset="0"/>
              </a:rPr>
              <a:t>© Copyright 2012  Kronos Incorporated</a:t>
            </a:r>
            <a:endParaRPr lang="en-US" dirty="0">
              <a:latin typeface="Arial" pitchFamily="34" charset="0"/>
            </a:endParaRPr>
          </a:p>
        </p:txBody>
      </p:sp>
      <p:sp>
        <p:nvSpPr>
          <p:cNvPr id="5" name="Rectangle 2"/>
          <p:cNvSpPr/>
          <p:nvPr userDrawn="1"/>
        </p:nvSpPr>
        <p:spPr>
          <a:xfrm>
            <a:off x="8697913" y="6492875"/>
            <a:ext cx="466725" cy="369888"/>
          </a:xfrm>
          <a:prstGeom prst="rect">
            <a:avLst/>
          </a:prstGeom>
        </p:spPr>
        <p:txBody>
          <a:bodyPr wrap="none">
            <a:spAutoFit/>
          </a:bodyPr>
          <a:lstStyle/>
          <a:p>
            <a:pPr algn="r" fontAlgn="auto">
              <a:spcBef>
                <a:spcPts val="0"/>
              </a:spcBef>
              <a:spcAft>
                <a:spcPts val="0"/>
              </a:spcAft>
              <a:defRPr/>
            </a:pPr>
            <a:fld id="{EC1A2538-CBD9-4510-97EA-FE38A442FAA3}" type="slidenum">
              <a:rPr lang="en-US" b="1">
                <a:solidFill>
                  <a:srgbClr val="5191CD"/>
                </a:solidFill>
                <a:latin typeface="+mj-lt"/>
                <a:cs typeface="Arial" pitchFamily="34" charset="0"/>
              </a:rPr>
              <a:pPr algn="r" fontAlgn="auto">
                <a:spcBef>
                  <a:spcPts val="0"/>
                </a:spcBef>
                <a:spcAft>
                  <a:spcPts val="0"/>
                </a:spcAft>
                <a:defRPr/>
              </a:pPr>
              <a:t>‹#›</a:t>
            </a:fld>
            <a:endParaRPr lang="en-US" dirty="0">
              <a:latin typeface="+mj-lt"/>
            </a:endParaRPr>
          </a:p>
        </p:txBody>
      </p:sp>
      <p:sp>
        <p:nvSpPr>
          <p:cNvPr id="3" name="Title 2"/>
          <p:cNvSpPr>
            <a:spLocks noGrp="1"/>
          </p:cNvSpPr>
          <p:nvPr>
            <p:ph type="title"/>
          </p:nvPr>
        </p:nvSpPr>
        <p:spPr>
          <a:xfrm>
            <a:off x="152400" y="318"/>
            <a:ext cx="7040880" cy="822642"/>
          </a:xfrm>
          <a:prstGeom prst="rect">
            <a:avLst/>
          </a:prstGeom>
        </p:spPr>
        <p:txBody>
          <a:bodyPr anchor="b"/>
          <a:lstStyle>
            <a:lvl1pPr algn="l">
              <a:defRPr sz="2800">
                <a:solidFill>
                  <a:schemeClr val="bg1"/>
                </a:solidFill>
                <a:latin typeface="+mj-lt"/>
                <a:cs typeface="Arial" pitchFamily="34" charset="0"/>
              </a:defRPr>
            </a:lvl1pPr>
          </a:lstStyle>
          <a:p>
            <a:r>
              <a:rPr lang="en-US" dirty="0"/>
              <a:t>Click to edit Master title style</a:t>
            </a:r>
          </a:p>
        </p:txBody>
      </p:sp>
      <p:sp>
        <p:nvSpPr>
          <p:cNvPr id="8" name="Text Placeholder 7"/>
          <p:cNvSpPr>
            <a:spLocks noGrp="1"/>
          </p:cNvSpPr>
          <p:nvPr>
            <p:ph type="body" sz="quarter" idx="11"/>
          </p:nvPr>
        </p:nvSpPr>
        <p:spPr>
          <a:xfrm>
            <a:off x="274320" y="1179513"/>
            <a:ext cx="8083550" cy="5148262"/>
          </a:xfrm>
          <a:prstGeom prst="rect">
            <a:avLst/>
          </a:prstGeom>
        </p:spPr>
        <p:txBody>
          <a:bodyPr/>
          <a:lstStyle>
            <a:lvl1pPr>
              <a:buClr>
                <a:srgbClr val="5191CD"/>
              </a:buClr>
              <a:buFont typeface="Arial" pitchFamily="34" charset="0"/>
              <a:buChar char="•"/>
              <a:defRPr sz="2400">
                <a:solidFill>
                  <a:schemeClr val="tx1"/>
                </a:solidFill>
                <a:latin typeface="+mn-lt"/>
                <a:cs typeface="Arial" pitchFamily="34" charset="0"/>
              </a:defRPr>
            </a:lvl1pPr>
            <a:lvl2pPr>
              <a:buClr>
                <a:srgbClr val="5191CD"/>
              </a:buClr>
              <a:defRPr sz="2000">
                <a:solidFill>
                  <a:schemeClr val="tx1"/>
                </a:solidFill>
                <a:latin typeface="+mn-lt"/>
                <a:cs typeface="Arial" pitchFamily="34" charset="0"/>
              </a:defRPr>
            </a:lvl2pPr>
            <a:lvl3pPr>
              <a:buClr>
                <a:srgbClr val="5191CD"/>
              </a:buClr>
              <a:defRPr sz="1600">
                <a:solidFill>
                  <a:schemeClr val="tx1"/>
                </a:solidFill>
                <a:latin typeface="+mn-lt"/>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370043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C84EA708-313F-4477-892F-3EBB833A6A32}" type="datetimeFigureOut">
              <a:rPr lang="en-US" smtClean="0"/>
              <a:pPr/>
              <a:t>7/12/20</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FE08F0C2-F197-4892-924B-FB8C117CAFB1}" type="slidenum">
              <a:rPr lang="en-US" smtClean="0"/>
              <a:pPr/>
              <a:t>‹#›</a:t>
            </a:fld>
            <a:endParaRPr lang="en-US"/>
          </a:p>
        </p:txBody>
      </p:sp>
    </p:spTree>
    <p:extLst>
      <p:ext uri="{BB962C8B-B14F-4D97-AF65-F5344CB8AC3E}">
        <p14:creationId xmlns:p14="http://schemas.microsoft.com/office/powerpoint/2010/main" val="308215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4EA708-313F-4477-892F-3EBB833A6A32}" type="datetimeFigureOut">
              <a:rPr lang="en-US" smtClean="0"/>
              <a:pPr/>
              <a:t>7/12/20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FE08F0C2-F197-4892-924B-FB8C117CAFB1}" type="slidenum">
              <a:rPr lang="en-US" smtClean="0"/>
              <a:pPr/>
              <a:t>‹#›</a:t>
            </a:fld>
            <a:endParaRPr lang="en-US"/>
          </a:p>
        </p:txBody>
      </p:sp>
    </p:spTree>
    <p:extLst>
      <p:ext uri="{BB962C8B-B14F-4D97-AF65-F5344CB8AC3E}">
        <p14:creationId xmlns:p14="http://schemas.microsoft.com/office/powerpoint/2010/main" val="2844976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84EA708-313F-4477-892F-3EBB833A6A32}" type="datetimeFigureOut">
              <a:rPr lang="en-US" smtClean="0"/>
              <a:pPr/>
              <a:t>7/12/20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08F0C2-F197-4892-924B-FB8C117CAFB1}" type="slidenum">
              <a:rPr lang="en-US" smtClean="0"/>
              <a:pPr/>
              <a:t>‹#›</a:t>
            </a:fld>
            <a:endParaRPr lang="en-US"/>
          </a:p>
        </p:txBody>
      </p:sp>
    </p:spTree>
    <p:extLst>
      <p:ext uri="{BB962C8B-B14F-4D97-AF65-F5344CB8AC3E}">
        <p14:creationId xmlns:p14="http://schemas.microsoft.com/office/powerpoint/2010/main" val="2097960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84EA708-313F-4477-892F-3EBB833A6A32}" type="datetimeFigureOut">
              <a:rPr lang="en-US" smtClean="0"/>
              <a:pPr/>
              <a:t>7/12/20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08F0C2-F197-4892-924B-FB8C117CAFB1}" type="slidenum">
              <a:rPr lang="en-US" smtClean="0"/>
              <a:pPr/>
              <a:t>‹#›</a:t>
            </a:fld>
            <a:endParaRPr lang="en-US"/>
          </a:p>
        </p:txBody>
      </p:sp>
    </p:spTree>
    <p:extLst>
      <p:ext uri="{BB962C8B-B14F-4D97-AF65-F5344CB8AC3E}">
        <p14:creationId xmlns:p14="http://schemas.microsoft.com/office/powerpoint/2010/main" val="163982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4EA708-313F-4477-892F-3EBB833A6A32}" type="datetimeFigureOut">
              <a:rPr lang="en-US" smtClean="0"/>
              <a:pPr/>
              <a:t>7/12/20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08F0C2-F197-4892-924B-FB8C117CAFB1}" type="slidenum">
              <a:rPr lang="en-US" smtClean="0"/>
              <a:pPr/>
              <a:t>‹#›</a:t>
            </a:fld>
            <a:endParaRPr lang="en-US"/>
          </a:p>
        </p:txBody>
      </p:sp>
    </p:spTree>
    <p:extLst>
      <p:ext uri="{BB962C8B-B14F-4D97-AF65-F5344CB8AC3E}">
        <p14:creationId xmlns:p14="http://schemas.microsoft.com/office/powerpoint/2010/main" val="599284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4EA708-313F-4477-892F-3EBB833A6A32}" type="datetimeFigureOut">
              <a:rPr lang="en-US" smtClean="0"/>
              <a:pPr/>
              <a:t>7/12/20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08F0C2-F197-4892-924B-FB8C117CAFB1}" type="slidenum">
              <a:rPr lang="en-US" smtClean="0"/>
              <a:pPr/>
              <a:t>‹#›</a:t>
            </a:fld>
            <a:endParaRPr lang="en-US"/>
          </a:p>
        </p:txBody>
      </p:sp>
    </p:spTree>
    <p:extLst>
      <p:ext uri="{BB962C8B-B14F-4D97-AF65-F5344CB8AC3E}">
        <p14:creationId xmlns:p14="http://schemas.microsoft.com/office/powerpoint/2010/main" val="2298392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84EA708-313F-4477-892F-3EBB833A6A32}" type="datetimeFigureOut">
              <a:rPr lang="en-US" smtClean="0"/>
              <a:pPr/>
              <a:t>7/12/20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08F0C2-F197-4892-924B-FB8C117CAFB1}" type="slidenum">
              <a:rPr lang="en-US" smtClean="0"/>
              <a:pPr/>
              <a:t>‹#›</a:t>
            </a:fld>
            <a:endParaRPr lang="en-US"/>
          </a:p>
        </p:txBody>
      </p:sp>
    </p:spTree>
    <p:extLst>
      <p:ext uri="{BB962C8B-B14F-4D97-AF65-F5344CB8AC3E}">
        <p14:creationId xmlns:p14="http://schemas.microsoft.com/office/powerpoint/2010/main" val="955652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84EA708-313F-4477-892F-3EBB833A6A32}" type="datetimeFigureOut">
              <a:rPr lang="en-US" smtClean="0"/>
              <a:pPr/>
              <a:t>7/12/20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08F0C2-F197-4892-924B-FB8C117CAFB1}" type="slidenum">
              <a:rPr lang="en-US" smtClean="0"/>
              <a:pPr/>
              <a:t>‹#›</a:t>
            </a:fld>
            <a:endParaRPr lang="en-US"/>
          </a:p>
        </p:txBody>
      </p:sp>
    </p:spTree>
    <p:extLst>
      <p:ext uri="{BB962C8B-B14F-4D97-AF65-F5344CB8AC3E}">
        <p14:creationId xmlns:p14="http://schemas.microsoft.com/office/powerpoint/2010/main" val="669129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84EA708-313F-4477-892F-3EBB833A6A32}" type="datetimeFigureOut">
              <a:rPr lang="en-US" smtClean="0"/>
              <a:pPr/>
              <a:t>7/12/20</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E08F0C2-F197-4892-924B-FB8C117CAFB1}" type="slidenum">
              <a:rPr lang="en-US" smtClean="0"/>
              <a:pPr/>
              <a:t>‹#›</a:t>
            </a:fld>
            <a:endParaRPr lang="en-US"/>
          </a:p>
        </p:txBody>
      </p:sp>
    </p:spTree>
    <p:extLst>
      <p:ext uri="{BB962C8B-B14F-4D97-AF65-F5344CB8AC3E}">
        <p14:creationId xmlns:p14="http://schemas.microsoft.com/office/powerpoint/2010/main" val="3715270769"/>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 id="2147483780" r:id="rId15"/>
    <p:sldLayoutId id="2147483781" r:id="rId16"/>
    <p:sldLayoutId id="2147483782" r:id="rId17"/>
    <p:sldLayoutId id="2147483672" r:id="rId18"/>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Layout" Target="../slideLayouts/slideLayout4.xml"/><Relationship Id="rId4" Type="http://schemas.openxmlformats.org/officeDocument/2006/relationships/image" Target="../media/image6.sv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118" name="Group 117">
            <a:extLst>
              <a:ext uri="{FF2B5EF4-FFF2-40B4-BE49-F238E27FC236}">
                <a16:creationId xmlns:a16="http://schemas.microsoft.com/office/drawing/2014/main" id="{260ACC13-B825-49F3-93DE-C8B8F2FA37A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109" y="0"/>
            <a:ext cx="1827609" cy="6858001"/>
            <a:chOff x="1320800" y="0"/>
            <a:chExt cx="2436813" cy="6858001"/>
          </a:xfrm>
        </p:grpSpPr>
        <p:sp>
          <p:nvSpPr>
            <p:cNvPr id="119" name="Freeform 6">
              <a:extLst>
                <a:ext uri="{FF2B5EF4-FFF2-40B4-BE49-F238E27FC236}">
                  <a16:creationId xmlns:a16="http://schemas.microsoft.com/office/drawing/2014/main" id="{F947B31F-CA03-4793-845D-FD86BABC1A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20" name="Freeform 7">
              <a:extLst>
                <a:ext uri="{FF2B5EF4-FFF2-40B4-BE49-F238E27FC236}">
                  <a16:creationId xmlns:a16="http://schemas.microsoft.com/office/drawing/2014/main" id="{DCDDE94D-F78C-4A48-AEA6-E922FC99A1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21" name="Freeform 8">
              <a:extLst>
                <a:ext uri="{FF2B5EF4-FFF2-40B4-BE49-F238E27FC236}">
                  <a16:creationId xmlns:a16="http://schemas.microsoft.com/office/drawing/2014/main" id="{3445A886-F3CA-4DE4-90D7-535F9707B7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22" name="Freeform 9">
              <a:extLst>
                <a:ext uri="{FF2B5EF4-FFF2-40B4-BE49-F238E27FC236}">
                  <a16:creationId xmlns:a16="http://schemas.microsoft.com/office/drawing/2014/main" id="{A8999CB6-C053-418B-AE37-E470804D25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3" name="Freeform 10">
              <a:extLst>
                <a:ext uri="{FF2B5EF4-FFF2-40B4-BE49-F238E27FC236}">
                  <a16:creationId xmlns:a16="http://schemas.microsoft.com/office/drawing/2014/main" id="{81EA3E26-BFCD-4396-AE8A-2A9828BFFB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24" name="Freeform 11">
              <a:extLst>
                <a:ext uri="{FF2B5EF4-FFF2-40B4-BE49-F238E27FC236}">
                  <a16:creationId xmlns:a16="http://schemas.microsoft.com/office/drawing/2014/main" id="{5F9BC582-73A6-4D8A-8738-E364764893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useBgFill="1">
        <p:nvSpPr>
          <p:cNvPr id="126" name="Rectangle 125">
            <a:extLst>
              <a:ext uri="{FF2B5EF4-FFF2-40B4-BE49-F238E27FC236}">
                <a16:creationId xmlns:a16="http://schemas.microsoft.com/office/drawing/2014/main" id="{6AD30037-67ED-4367-9BE0-45787510BF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rotWithShape="1">
          <a:blip r:embed="rId3"/>
          <a:srcRect l="22545" r="22546"/>
          <a:stretch/>
        </p:blipFill>
        <p:spPr>
          <a:xfrm>
            <a:off x="5169693" y="10"/>
            <a:ext cx="3974307" cy="6857990"/>
          </a:xfrm>
          <a:custGeom>
            <a:avLst/>
            <a:gdLst>
              <a:gd name="connsiteX0" fmla="*/ 836871 w 5299077"/>
              <a:gd name="connsiteY0" fmla="*/ 0 h 6858000"/>
              <a:gd name="connsiteX1" fmla="*/ 5299077 w 5299077"/>
              <a:gd name="connsiteY1" fmla="*/ 0 h 6858000"/>
              <a:gd name="connsiteX2" fmla="*/ 5299077 w 5299077"/>
              <a:gd name="connsiteY2" fmla="*/ 6858000 h 6858000"/>
              <a:gd name="connsiteX3" fmla="*/ 1911312 w 5299077"/>
              <a:gd name="connsiteY3" fmla="*/ 6858000 h 6858000"/>
              <a:gd name="connsiteX4" fmla="*/ 0 w 5299077"/>
              <a:gd name="connsiteY4" fmla="*/ 5333999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99077" h="6858000">
                <a:moveTo>
                  <a:pt x="836871" y="0"/>
                </a:moveTo>
                <a:lnTo>
                  <a:pt x="5299077" y="0"/>
                </a:lnTo>
                <a:lnTo>
                  <a:pt x="5299077" y="6858000"/>
                </a:lnTo>
                <a:lnTo>
                  <a:pt x="1911312" y="6858000"/>
                </a:lnTo>
                <a:lnTo>
                  <a:pt x="0" y="5333999"/>
                </a:lnTo>
                <a:close/>
              </a:path>
            </a:pathLst>
          </a:custGeom>
          <a:noFill/>
        </p:spPr>
      </p:pic>
      <p:grpSp>
        <p:nvGrpSpPr>
          <p:cNvPr id="128" name="Group 127">
            <a:extLst>
              <a:ext uri="{FF2B5EF4-FFF2-40B4-BE49-F238E27FC236}">
                <a16:creationId xmlns:a16="http://schemas.microsoft.com/office/drawing/2014/main" id="{50841A4E-5BC1-44B4-83CF-D524E8AEAD6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674570" y="0"/>
            <a:ext cx="1827609" cy="6858001"/>
            <a:chOff x="1320800" y="0"/>
            <a:chExt cx="2436813" cy="6858001"/>
          </a:xfrm>
        </p:grpSpPr>
        <p:sp>
          <p:nvSpPr>
            <p:cNvPr id="129" name="Freeform 6">
              <a:extLst>
                <a:ext uri="{FF2B5EF4-FFF2-40B4-BE49-F238E27FC236}">
                  <a16:creationId xmlns:a16="http://schemas.microsoft.com/office/drawing/2014/main" id="{BF371BCC-8954-44E2-8C4F-29DC188727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0" name="Freeform 7">
              <a:extLst>
                <a:ext uri="{FF2B5EF4-FFF2-40B4-BE49-F238E27FC236}">
                  <a16:creationId xmlns:a16="http://schemas.microsoft.com/office/drawing/2014/main" id="{CD3505BE-B420-41C5-BE34-3E7652D37A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31" name="Freeform 8">
              <a:extLst>
                <a:ext uri="{FF2B5EF4-FFF2-40B4-BE49-F238E27FC236}">
                  <a16:creationId xmlns:a16="http://schemas.microsoft.com/office/drawing/2014/main" id="{4B68A05B-A78B-4D59-8CF9-1900731A21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32" name="Freeform 9">
              <a:extLst>
                <a:ext uri="{FF2B5EF4-FFF2-40B4-BE49-F238E27FC236}">
                  <a16:creationId xmlns:a16="http://schemas.microsoft.com/office/drawing/2014/main" id="{84D57A01-C112-4FF2-B5ED-0B762AAD9C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33" name="Freeform 10">
              <a:extLst>
                <a:ext uri="{FF2B5EF4-FFF2-40B4-BE49-F238E27FC236}">
                  <a16:creationId xmlns:a16="http://schemas.microsoft.com/office/drawing/2014/main" id="{6CCCCDF1-5D4F-4CA1-8400-DFBB96BB01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4" name="Freeform 11">
              <a:extLst>
                <a:ext uri="{FF2B5EF4-FFF2-40B4-BE49-F238E27FC236}">
                  <a16:creationId xmlns:a16="http://schemas.microsoft.com/office/drawing/2014/main" id="{20A090B2-5344-43CD-BC70-A6D44F15E8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p:cNvSpPr>
            <a:spLocks noGrp="1"/>
          </p:cNvSpPr>
          <p:nvPr>
            <p:ph type="title"/>
          </p:nvPr>
        </p:nvSpPr>
        <p:spPr>
          <a:xfrm>
            <a:off x="228601" y="685800"/>
            <a:ext cx="4445970" cy="1752599"/>
          </a:xfrm>
          <a:prstGeom prst="rect">
            <a:avLst/>
          </a:prstGeom>
        </p:spPr>
        <p:txBody>
          <a:bodyPr vert="horz" lIns="91440" tIns="45720" rIns="91440" bIns="45720" rtlCol="0" anchor="ctr">
            <a:normAutofit/>
          </a:bodyPr>
          <a:lstStyle/>
          <a:p>
            <a:pPr>
              <a:lnSpc>
                <a:spcPct val="90000"/>
              </a:lnSpc>
            </a:pPr>
            <a:r>
              <a:rPr lang="en-US" sz="3700" b="1" dirty="0"/>
              <a:t>BALDWIN COUNTY BOARD OF EDUCATION</a:t>
            </a:r>
          </a:p>
        </p:txBody>
      </p:sp>
      <p:sp>
        <p:nvSpPr>
          <p:cNvPr id="3" name="Content Placeholder 2"/>
          <p:cNvSpPr>
            <a:spLocks noGrp="1"/>
          </p:cNvSpPr>
          <p:nvPr>
            <p:ph sz="half" idx="1"/>
          </p:nvPr>
        </p:nvSpPr>
        <p:spPr>
          <a:xfrm>
            <a:off x="482601" y="2666999"/>
            <a:ext cx="3945510" cy="3124201"/>
          </a:xfrm>
          <a:prstGeom prst="rect">
            <a:avLst/>
          </a:prstGeom>
        </p:spPr>
        <p:txBody>
          <a:bodyPr vert="horz" lIns="91440" tIns="45720" rIns="91440" bIns="45720" rtlCol="0" anchor="ctr">
            <a:normAutofit/>
          </a:bodyPr>
          <a:lstStyle/>
          <a:p>
            <a:pPr marL="0" indent="0" algn="ctr">
              <a:buNone/>
            </a:pPr>
            <a:r>
              <a:rPr lang="en-US" sz="2800" dirty="0"/>
              <a:t>SEXUAL HARASSMENT </a:t>
            </a:r>
          </a:p>
          <a:p>
            <a:pPr marL="0" indent="0" algn="ctr">
              <a:buNone/>
            </a:pPr>
            <a:r>
              <a:rPr lang="en-US" sz="2800" dirty="0"/>
              <a:t>POLICY TRAINING</a:t>
            </a:r>
          </a:p>
          <a:p>
            <a:endParaRPr lang="en-US" sz="1700" dirty="0"/>
          </a:p>
        </p:txBody>
      </p:sp>
    </p:spTree>
    <p:extLst>
      <p:ext uri="{BB962C8B-B14F-4D97-AF65-F5344CB8AC3E}">
        <p14:creationId xmlns:p14="http://schemas.microsoft.com/office/powerpoint/2010/main" val="2120852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CFAD8406-3740-4714-886B-E8569FFF6E25}"/>
              </a:ext>
            </a:extLst>
          </p:cNvPr>
          <p:cNvSpPr>
            <a:spLocks noGrp="1"/>
          </p:cNvSpPr>
          <p:nvPr>
            <p:ph type="title"/>
          </p:nvPr>
        </p:nvSpPr>
        <p:spPr>
          <a:xfrm>
            <a:off x="372084" y="685801"/>
            <a:ext cx="2057400" cy="5105400"/>
          </a:xfrm>
        </p:spPr>
        <p:txBody>
          <a:bodyPr>
            <a:normAutofit/>
          </a:bodyPr>
          <a:lstStyle/>
          <a:p>
            <a:pPr algn="l"/>
            <a:r>
              <a:rPr lang="en-US" sz="2800" dirty="0">
                <a:solidFill>
                  <a:srgbClr val="FFFFFF"/>
                </a:solidFill>
              </a:rPr>
              <a:t>Under new Title IX regulations, if a student reports sexual harassment to </a:t>
            </a:r>
            <a:r>
              <a:rPr lang="en-US" sz="2800" b="1" u="sng" dirty="0">
                <a:solidFill>
                  <a:srgbClr val="FFFFFF"/>
                </a:solidFill>
              </a:rPr>
              <a:t>any</a:t>
            </a:r>
            <a:r>
              <a:rPr lang="en-US" sz="2800" dirty="0">
                <a:solidFill>
                  <a:srgbClr val="FFFFFF"/>
                </a:solidFill>
              </a:rPr>
              <a:t> Board employee:</a:t>
            </a:r>
          </a:p>
        </p:txBody>
      </p:sp>
      <p:grpSp>
        <p:nvGrpSpPr>
          <p:cNvPr id="12" name="Group 11">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13"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Content Placeholder 2">
            <a:extLst>
              <a:ext uri="{FF2B5EF4-FFF2-40B4-BE49-F238E27FC236}">
                <a16:creationId xmlns:a16="http://schemas.microsoft.com/office/drawing/2014/main" id="{847E6238-8658-4F26-A29A-2F4675A55B0D}"/>
              </a:ext>
            </a:extLst>
          </p:cNvPr>
          <p:cNvSpPr>
            <a:spLocks noGrp="1"/>
          </p:cNvSpPr>
          <p:nvPr>
            <p:ph idx="1"/>
          </p:nvPr>
        </p:nvSpPr>
        <p:spPr>
          <a:xfrm>
            <a:off x="3324669" y="685800"/>
            <a:ext cx="5302600" cy="5791200"/>
          </a:xfrm>
        </p:spPr>
        <p:txBody>
          <a:bodyPr>
            <a:normAutofit fontScale="85000" lnSpcReduction="10000"/>
          </a:bodyPr>
          <a:lstStyle/>
          <a:p>
            <a:pPr marL="0" indent="0" algn="just">
              <a:buNone/>
            </a:pPr>
            <a:r>
              <a:rPr lang="en-US" sz="2000" dirty="0"/>
              <a:t>Students will be permitted to report allegations of suspected harassment to </a:t>
            </a:r>
            <a:r>
              <a:rPr lang="en-US" sz="2000" b="1" u="sng" dirty="0"/>
              <a:t>any</a:t>
            </a:r>
            <a:r>
              <a:rPr lang="en-US" sz="2000" dirty="0"/>
              <a:t> Board administrator, teacher, counselor, or employee, and such persons have a duty to promptly refer such allegations to the Title IX Coordinator and his or her direct supervisor.   </a:t>
            </a:r>
            <a:r>
              <a:rPr lang="en-US" sz="2000" b="1" u="sng" dirty="0"/>
              <a:t>If </a:t>
            </a:r>
            <a:r>
              <a:rPr lang="en-US" sz="2000" dirty="0"/>
              <a:t>an informal report is made, an administrator, in consultation with the Title IX Coordinator, should take such action as may be required by the new Title IX procedures established under the Student Code of Conduct Title IX Sexual Harassment Complaint Procedures.</a:t>
            </a:r>
          </a:p>
          <a:p>
            <a:pPr marL="0" indent="0" algn="just">
              <a:buNone/>
            </a:pPr>
            <a:r>
              <a:rPr lang="en-US" sz="2000" dirty="0"/>
              <a:t>If a </a:t>
            </a:r>
            <a:r>
              <a:rPr lang="en-US" sz="2000" b="1" u="sng" dirty="0"/>
              <a:t>formal</a:t>
            </a:r>
            <a:r>
              <a:rPr lang="en-US" sz="2000" dirty="0"/>
              <a:t> report of sexual harassment is made, the employee should immediately notify the Title IX Coordinator in accordance with the Student Code of Conduct Title IX Sexual Harassment Formal Complaint Procedures.  </a:t>
            </a:r>
          </a:p>
          <a:p>
            <a:pPr marL="0" indent="0" algn="just">
              <a:buNone/>
            </a:pPr>
            <a:r>
              <a:rPr lang="en-US" sz="2000" dirty="0"/>
              <a:t>Be aware that in all instances of student reported sexual harassment, a recipient with </a:t>
            </a:r>
            <a:r>
              <a:rPr lang="en-US" sz="2000" b="1" u="sng" dirty="0"/>
              <a:t>actual knowledge </a:t>
            </a:r>
            <a:r>
              <a:rPr lang="en-US" sz="2000" dirty="0"/>
              <a:t>of sexual harassment in an educational program or activity of the recipient against a person in the United States, must respond promptly in a manner that is not </a:t>
            </a:r>
            <a:r>
              <a:rPr lang="en-US" sz="2000" b="1" u="sng" dirty="0"/>
              <a:t>deliberately indifferent.</a:t>
            </a:r>
            <a:r>
              <a:rPr lang="en-US" sz="2000" dirty="0"/>
              <a:t> A recipient is only deliberately indifferent if its response to sexual harassment is unreasonable in light of known circumstances.</a:t>
            </a:r>
          </a:p>
          <a:p>
            <a:pPr marL="0" indent="0" algn="just">
              <a:buNone/>
            </a:pPr>
            <a:endParaRPr lang="en-US" sz="2000" dirty="0"/>
          </a:p>
        </p:txBody>
      </p:sp>
    </p:spTree>
    <p:extLst>
      <p:ext uri="{BB962C8B-B14F-4D97-AF65-F5344CB8AC3E}">
        <p14:creationId xmlns:p14="http://schemas.microsoft.com/office/powerpoint/2010/main" val="132765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C616B3DC-C165-433D-9187-62DCC0E317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576" y="-4763"/>
            <a:ext cx="3761187" cy="6862763"/>
            <a:chOff x="2928938" y="-4763"/>
            <a:chExt cx="5014912" cy="6862763"/>
          </a:xfrm>
        </p:grpSpPr>
        <p:sp>
          <p:nvSpPr>
            <p:cNvPr id="27" name="Freeform 6">
              <a:extLst>
                <a:ext uri="{FF2B5EF4-FFF2-40B4-BE49-F238E27FC236}">
                  <a16:creationId xmlns:a16="http://schemas.microsoft.com/office/drawing/2014/main" id="{97E1BF84-9824-4B0E-98DF-F0F7181DD0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8" name="Freeform 7">
              <a:extLst>
                <a:ext uri="{FF2B5EF4-FFF2-40B4-BE49-F238E27FC236}">
                  <a16:creationId xmlns:a16="http://schemas.microsoft.com/office/drawing/2014/main" id="{A85FA340-7392-4303-9707-A12F45A46F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9" name="Freeform 9">
              <a:extLst>
                <a:ext uri="{FF2B5EF4-FFF2-40B4-BE49-F238E27FC236}">
                  <a16:creationId xmlns:a16="http://schemas.microsoft.com/office/drawing/2014/main" id="{758A9051-2BD9-4868-8B84-344752FA2F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30" name="Freeform 10">
              <a:extLst>
                <a:ext uri="{FF2B5EF4-FFF2-40B4-BE49-F238E27FC236}">
                  <a16:creationId xmlns:a16="http://schemas.microsoft.com/office/drawing/2014/main" id="{58264C49-3539-4CBD-8F11-1106C8B87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31" name="Freeform 11">
              <a:extLst>
                <a:ext uri="{FF2B5EF4-FFF2-40B4-BE49-F238E27FC236}">
                  <a16:creationId xmlns:a16="http://schemas.microsoft.com/office/drawing/2014/main" id="{DE862133-5C7E-4B32-9786-0B33BC51A7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32" name="Freeform 12">
              <a:extLst>
                <a:ext uri="{FF2B5EF4-FFF2-40B4-BE49-F238E27FC236}">
                  <a16:creationId xmlns:a16="http://schemas.microsoft.com/office/drawing/2014/main" id="{90925F6C-DF03-4707-9176-6049F049B5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title"/>
          </p:nvPr>
        </p:nvSpPr>
        <p:spPr>
          <a:xfrm>
            <a:off x="1690338" y="1380068"/>
            <a:ext cx="3733728" cy="2616199"/>
          </a:xfrm>
        </p:spPr>
        <p:txBody>
          <a:bodyPr vert="horz" lIns="91440" tIns="45720" rIns="91440" bIns="45720" rtlCol="0" anchor="b">
            <a:normAutofit/>
          </a:bodyPr>
          <a:lstStyle/>
          <a:p>
            <a:pPr algn="r"/>
            <a:br>
              <a:rPr lang="en-US" sz="6000" dirty="0"/>
            </a:br>
            <a:r>
              <a:rPr lang="en-US" sz="6000" dirty="0"/>
              <a:t>Questions?</a:t>
            </a:r>
            <a:endParaRPr lang="en-US" sz="6000"/>
          </a:p>
        </p:txBody>
      </p:sp>
      <p:sp>
        <p:nvSpPr>
          <p:cNvPr id="34" name="Rounded Rectangle 4">
            <a:extLst>
              <a:ext uri="{FF2B5EF4-FFF2-40B4-BE49-F238E27FC236}">
                <a16:creationId xmlns:a16="http://schemas.microsoft.com/office/drawing/2014/main" id="{260615AE-7DBC-4FF7-9107-9FE957695B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4708" y="648931"/>
            <a:ext cx="2986564"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Graphic 22" descr="HelpThin">
            <a:extLst>
              <a:ext uri="{FF2B5EF4-FFF2-40B4-BE49-F238E27FC236}">
                <a16:creationId xmlns:a16="http://schemas.microsoft.com/office/drawing/2014/main" id="{BBFB245C-ADCB-44C6-B528-245605AD85F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905350" y="2032172"/>
            <a:ext cx="2505893" cy="2505893"/>
          </a:xfrm>
          <a:prstGeom prst="rect">
            <a:avLst/>
          </a:prstGeom>
        </p:spPr>
      </p:pic>
    </p:spTree>
    <p:extLst>
      <p:ext uri="{BB962C8B-B14F-4D97-AF65-F5344CB8AC3E}">
        <p14:creationId xmlns:p14="http://schemas.microsoft.com/office/powerpoint/2010/main" val="2879979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30" name="Group 29">
            <a:extLst>
              <a:ext uri="{FF2B5EF4-FFF2-40B4-BE49-F238E27FC236}">
                <a16:creationId xmlns:a16="http://schemas.microsoft.com/office/drawing/2014/main" id="{E9D059B6-ADD8-488A-B346-63289E90D1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576" y="-4763"/>
            <a:ext cx="3761187" cy="6862763"/>
            <a:chOff x="2928938" y="-4763"/>
            <a:chExt cx="5014912" cy="6862763"/>
          </a:xfrm>
        </p:grpSpPr>
        <p:sp>
          <p:nvSpPr>
            <p:cNvPr id="31" name="Freeform 6">
              <a:extLst>
                <a:ext uri="{FF2B5EF4-FFF2-40B4-BE49-F238E27FC236}">
                  <a16:creationId xmlns:a16="http://schemas.microsoft.com/office/drawing/2014/main" id="{F69B42B4-BC82-4495-A6F9-A28167B56A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32" name="Freeform 7">
              <a:extLst>
                <a:ext uri="{FF2B5EF4-FFF2-40B4-BE49-F238E27FC236}">
                  <a16:creationId xmlns:a16="http://schemas.microsoft.com/office/drawing/2014/main" id="{83CC168C-2AD4-4FFB-9F25-420ED6514C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33" name="Freeform 9">
              <a:extLst>
                <a:ext uri="{FF2B5EF4-FFF2-40B4-BE49-F238E27FC236}">
                  <a16:creationId xmlns:a16="http://schemas.microsoft.com/office/drawing/2014/main" id="{6C9F369A-6158-4AE8-BA04-138A9DFFAE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34" name="Freeform 10">
              <a:extLst>
                <a:ext uri="{FF2B5EF4-FFF2-40B4-BE49-F238E27FC236}">
                  <a16:creationId xmlns:a16="http://schemas.microsoft.com/office/drawing/2014/main" id="{FC7B1DF4-AD98-42A8-820F-667A3DCC40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35" name="Freeform 11">
              <a:extLst>
                <a:ext uri="{FF2B5EF4-FFF2-40B4-BE49-F238E27FC236}">
                  <a16:creationId xmlns:a16="http://schemas.microsoft.com/office/drawing/2014/main" id="{61C58B74-3656-4FD5-AC47-EE3A59EBB8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36" name="Freeform 12">
              <a:extLst>
                <a:ext uri="{FF2B5EF4-FFF2-40B4-BE49-F238E27FC236}">
                  <a16:creationId xmlns:a16="http://schemas.microsoft.com/office/drawing/2014/main" id="{8B349A01-D803-4A18-B608-47BFCED434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useBgFill="1">
        <p:nvSpPr>
          <p:cNvPr id="38" name="Rectangle 37">
            <a:extLst>
              <a:ext uri="{FF2B5EF4-FFF2-40B4-BE49-F238E27FC236}">
                <a16:creationId xmlns:a16="http://schemas.microsoft.com/office/drawing/2014/main" id="{CE3D4922-3D1C-4679-9A86-15BFC1A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164E9BCF-1B67-4514-808C-A5DCBDEB4A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42" name="Group 41">
            <a:extLst>
              <a:ext uri="{FF2B5EF4-FFF2-40B4-BE49-F238E27FC236}">
                <a16:creationId xmlns:a16="http://schemas.microsoft.com/office/drawing/2014/main" id="{32238778-9D1D-45F4-BB78-76F208A224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43" name="Freeform 6">
              <a:extLst>
                <a:ext uri="{FF2B5EF4-FFF2-40B4-BE49-F238E27FC236}">
                  <a16:creationId xmlns:a16="http://schemas.microsoft.com/office/drawing/2014/main" id="{93667F4D-F2CD-4E50-BACC-24766910F7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44" name="Freeform 7">
              <a:extLst>
                <a:ext uri="{FF2B5EF4-FFF2-40B4-BE49-F238E27FC236}">
                  <a16:creationId xmlns:a16="http://schemas.microsoft.com/office/drawing/2014/main" id="{20CAAE25-D2F2-493F-9569-EC552C1ADD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45" name="Freeform 8">
              <a:extLst>
                <a:ext uri="{FF2B5EF4-FFF2-40B4-BE49-F238E27FC236}">
                  <a16:creationId xmlns:a16="http://schemas.microsoft.com/office/drawing/2014/main" id="{42D5E996-541D-42BA-8B22-F7E96752CE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46" name="Freeform 9">
              <a:extLst>
                <a:ext uri="{FF2B5EF4-FFF2-40B4-BE49-F238E27FC236}">
                  <a16:creationId xmlns:a16="http://schemas.microsoft.com/office/drawing/2014/main" id="{6BDB86F1-7C07-4D49-B9C9-7837A1FB25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47" name="Freeform 10">
              <a:extLst>
                <a:ext uri="{FF2B5EF4-FFF2-40B4-BE49-F238E27FC236}">
                  <a16:creationId xmlns:a16="http://schemas.microsoft.com/office/drawing/2014/main" id="{92FDEA97-0861-44C0-9B26-4BB5F777AE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48" name="Freeform 11">
              <a:extLst>
                <a:ext uri="{FF2B5EF4-FFF2-40B4-BE49-F238E27FC236}">
                  <a16:creationId xmlns:a16="http://schemas.microsoft.com/office/drawing/2014/main" id="{A9F3AA02-C861-444A-9178-0BD3D3CE16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p:cNvSpPr>
            <a:spLocks noGrp="1"/>
          </p:cNvSpPr>
          <p:nvPr>
            <p:ph type="title"/>
          </p:nvPr>
        </p:nvSpPr>
        <p:spPr>
          <a:xfrm>
            <a:off x="300974" y="1828800"/>
            <a:ext cx="2306684" cy="3219996"/>
          </a:xfrm>
        </p:spPr>
        <p:txBody>
          <a:bodyPr vert="horz" lIns="91440" tIns="45720" rIns="91440" bIns="45720" rtlCol="0" anchor="ctr">
            <a:normAutofit/>
          </a:bodyPr>
          <a:lstStyle/>
          <a:p>
            <a:pPr algn="l">
              <a:lnSpc>
                <a:spcPct val="90000"/>
              </a:lnSpc>
            </a:pPr>
            <a:r>
              <a:rPr lang="en-US" sz="2400" u="sng" dirty="0">
                <a:solidFill>
                  <a:schemeClr val="bg1"/>
                </a:solidFill>
              </a:rPr>
              <a:t>Purpose</a:t>
            </a:r>
            <a:r>
              <a:rPr lang="en-US" sz="2400" dirty="0">
                <a:solidFill>
                  <a:schemeClr val="bg1"/>
                </a:solidFill>
              </a:rPr>
              <a:t>: To Maintain a Learning </a:t>
            </a:r>
            <a:br>
              <a:rPr lang="en-US" sz="2400" dirty="0">
                <a:solidFill>
                  <a:schemeClr val="bg1"/>
                </a:solidFill>
              </a:rPr>
            </a:br>
            <a:r>
              <a:rPr lang="en-US" sz="2400" dirty="0">
                <a:solidFill>
                  <a:schemeClr val="bg1"/>
                </a:solidFill>
              </a:rPr>
              <a:t>&amp; Working Environment </a:t>
            </a:r>
            <a:br>
              <a:rPr lang="en-US" sz="2400" dirty="0">
                <a:solidFill>
                  <a:schemeClr val="bg1"/>
                </a:solidFill>
              </a:rPr>
            </a:br>
            <a:r>
              <a:rPr lang="en-US" sz="2400" dirty="0">
                <a:solidFill>
                  <a:schemeClr val="bg1"/>
                </a:solidFill>
              </a:rPr>
              <a:t>Free from Sexual Harassment </a:t>
            </a:r>
          </a:p>
        </p:txBody>
      </p:sp>
      <p:sp>
        <p:nvSpPr>
          <p:cNvPr id="39" name="Content Placeholder 2">
            <a:extLst>
              <a:ext uri="{FF2B5EF4-FFF2-40B4-BE49-F238E27FC236}">
                <a16:creationId xmlns:a16="http://schemas.microsoft.com/office/drawing/2014/main" id="{DBB7EA15-DE2A-4E24-A144-FCF99BA365CC}"/>
              </a:ext>
            </a:extLst>
          </p:cNvPr>
          <p:cNvSpPr txBox="1">
            <a:spLocks/>
          </p:cNvSpPr>
          <p:nvPr/>
        </p:nvSpPr>
        <p:spPr>
          <a:xfrm>
            <a:off x="3610861" y="1901825"/>
            <a:ext cx="5153240" cy="4170363"/>
          </a:xfrm>
          <a:prstGeom prst="rect">
            <a:avLst/>
          </a:prstGeom>
        </p:spPr>
        <p:txBody>
          <a:bodyPr vert="horz" lIns="91440" tIns="45720" rIns="91440" bIns="45720" rtlCol="0" anchor="ctr">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solidFill>
                <a:effectLst/>
                <a:latin typeface="+mn-lt"/>
                <a:ea typeface="+mn-ea"/>
                <a:cs typeface="+mn-cs"/>
              </a:defRPr>
            </a:lvl1pPr>
            <a:lvl2pPr marL="457200" indent="0" algn="l"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just">
              <a:lnSpc>
                <a:spcPct val="90000"/>
              </a:lnSpc>
            </a:pPr>
            <a:r>
              <a:rPr lang="en-US" sz="2400" dirty="0"/>
              <a:t>The Board strictly prohibits unlawful discrimination in all of its programs, offices, departments and facilities.</a:t>
            </a:r>
          </a:p>
          <a:p>
            <a:pPr algn="just">
              <a:lnSpc>
                <a:spcPct val="90000"/>
              </a:lnSpc>
            </a:pPr>
            <a:r>
              <a:rPr lang="en-US" sz="2400" dirty="0"/>
              <a:t> Sexual harassment, as defined by law, is a form of unlawful discrimination and will not be tolerated from employees or other persons associated with the Board.</a:t>
            </a:r>
          </a:p>
          <a:p>
            <a:pPr>
              <a:lnSpc>
                <a:spcPct val="90000"/>
              </a:lnSpc>
            </a:pPr>
            <a:endParaRPr lang="en-US" sz="1600" dirty="0"/>
          </a:p>
          <a:p>
            <a:pPr>
              <a:lnSpc>
                <a:spcPct val="90000"/>
              </a:lnSpc>
            </a:pPr>
            <a:endParaRPr lang="en-US" sz="1600" dirty="0"/>
          </a:p>
          <a:p>
            <a:pPr>
              <a:lnSpc>
                <a:spcPct val="90000"/>
              </a:lnSpc>
            </a:pPr>
            <a:endParaRPr lang="en-US"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26" name="Rectangle 12">
            <a:extLst>
              <a:ext uri="{FF2B5EF4-FFF2-40B4-BE49-F238E27FC236}">
                <a16:creationId xmlns:a16="http://schemas.microsoft.com/office/drawing/2014/main" id="{24DFAAE7-061D-4086-99EC-872CB3050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title"/>
          </p:nvPr>
        </p:nvSpPr>
        <p:spPr>
          <a:xfrm>
            <a:off x="2890838" y="381000"/>
            <a:ext cx="5881738" cy="1600199"/>
          </a:xfrm>
        </p:spPr>
        <p:txBody>
          <a:bodyPr>
            <a:noAutofit/>
          </a:bodyPr>
          <a:lstStyle/>
          <a:p>
            <a:pPr algn="just">
              <a:lnSpc>
                <a:spcPct val="90000"/>
              </a:lnSpc>
            </a:pPr>
            <a:r>
              <a:rPr lang="en-US" sz="2400" dirty="0"/>
              <a:t>Sexual Harassment consists of unwelcome sexual advances, requests for sexual favors, and other verbal or physical conduct of communication of a sexual nature, and any other gender-based harassment when...</a:t>
            </a:r>
          </a:p>
        </p:txBody>
      </p:sp>
      <p:sp>
        <p:nvSpPr>
          <p:cNvPr id="28" name="Rectangle 14">
            <a:extLst>
              <a:ext uri="{FF2B5EF4-FFF2-40B4-BE49-F238E27FC236}">
                <a16:creationId xmlns:a16="http://schemas.microsoft.com/office/drawing/2014/main" id="{E7570099-A243-48DD-9EAE-36F4AC095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554794"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9" name="Freeform 6">
            <a:extLst>
              <a:ext uri="{FF2B5EF4-FFF2-40B4-BE49-F238E27FC236}">
                <a16:creationId xmlns:a16="http://schemas.microsoft.com/office/drawing/2014/main" id="{45E4A74B-6514-424A-ADFA-C232FA6B90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1424" y="1"/>
            <a:ext cx="644163" cy="2780957"/>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lumMod val="75000"/>
            </a:schemeClr>
          </a:solidFill>
          <a:ln>
            <a:noFill/>
          </a:ln>
        </p:spPr>
      </p:sp>
      <p:sp>
        <p:nvSpPr>
          <p:cNvPr id="19" name="Freeform 7">
            <a:extLst>
              <a:ext uri="{FF2B5EF4-FFF2-40B4-BE49-F238E27FC236}">
                <a16:creationId xmlns:a16="http://schemas.microsoft.com/office/drawing/2014/main" id="{F61C5C86-C785-4B92-9F2D-133B8B8C24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068" y="1"/>
            <a:ext cx="626857" cy="2671495"/>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21" name="Freeform 12">
            <a:extLst>
              <a:ext uri="{FF2B5EF4-FFF2-40B4-BE49-F238E27FC236}">
                <a16:creationId xmlns:a16="http://schemas.microsoft.com/office/drawing/2014/main" id="{954D0BF9-002C-4D3A-A222-C166094A5D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068" y="2585830"/>
            <a:ext cx="1631559" cy="4272171"/>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23" name="Freeform 13">
            <a:extLst>
              <a:ext uri="{FF2B5EF4-FFF2-40B4-BE49-F238E27FC236}">
                <a16:creationId xmlns:a16="http://schemas.microsoft.com/office/drawing/2014/main" id="{6080EB6E-D69F-43B1-91EC-75C303342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4308" y="2695292"/>
            <a:ext cx="2018057" cy="4162709"/>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5" name="Freeform: Shape 24">
            <a:extLst>
              <a:ext uri="{FF2B5EF4-FFF2-40B4-BE49-F238E27FC236}">
                <a16:creationId xmlns:a16="http://schemas.microsoft.com/office/drawing/2014/main" id="{21BA816A-EE68-4A96-BA05-73303B2F4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1424" y="2690532"/>
            <a:ext cx="2178240" cy="4167469"/>
          </a:xfrm>
          <a:custGeom>
            <a:avLst/>
            <a:gdLst>
              <a:gd name="connsiteX0" fmla="*/ 0 w 2904320"/>
              <a:gd name="connsiteY0" fmla="*/ 0 h 4167469"/>
              <a:gd name="connsiteX1" fmla="*/ 288431 w 2904320"/>
              <a:gd name="connsiteY1" fmla="*/ 90425 h 4167469"/>
              <a:gd name="connsiteX2" fmla="*/ 2904320 w 2904320"/>
              <a:gd name="connsiteY2" fmla="*/ 3220465 h 4167469"/>
              <a:gd name="connsiteX3" fmla="*/ 2904320 w 2904320"/>
              <a:gd name="connsiteY3" fmla="*/ 4167469 h 4167469"/>
              <a:gd name="connsiteX4" fmla="*/ 2694589 w 2904320"/>
              <a:gd name="connsiteY4" fmla="*/ 4167469 h 4167469"/>
              <a:gd name="connsiteX5" fmla="*/ 3846 w 2904320"/>
              <a:gd name="connsiteY5" fmla="*/ 4759 h 416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04320" h="4167469">
                <a:moveTo>
                  <a:pt x="0" y="0"/>
                </a:moveTo>
                <a:lnTo>
                  <a:pt x="288431" y="90425"/>
                </a:lnTo>
                <a:lnTo>
                  <a:pt x="2904320" y="3220465"/>
                </a:lnTo>
                <a:lnTo>
                  <a:pt x="2904320" y="4167469"/>
                </a:lnTo>
                <a:lnTo>
                  <a:pt x="2694589" y="4167469"/>
                </a:lnTo>
                <a:lnTo>
                  <a:pt x="3846" y="4759"/>
                </a:lnTo>
                <a:close/>
              </a:path>
            </a:pathLst>
          </a:custGeom>
          <a:solidFill>
            <a:schemeClr val="accent1">
              <a:lumMod val="75000"/>
            </a:schemeClr>
          </a:solidFill>
          <a:ln>
            <a:noFill/>
          </a:ln>
        </p:spPr>
      </p:sp>
      <p:sp>
        <p:nvSpPr>
          <p:cNvPr id="27" name="Freeform 15">
            <a:extLst>
              <a:ext uri="{FF2B5EF4-FFF2-40B4-BE49-F238E27FC236}">
                <a16:creationId xmlns:a16="http://schemas.microsoft.com/office/drawing/2014/main" id="{22A94CDB-5D63-4C75-9CB6-6C18CDF37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068" y="2581071"/>
            <a:ext cx="2170926" cy="427693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sp>
        <p:nvSpPr>
          <p:cNvPr id="8" name="Content Placeholder 7"/>
          <p:cNvSpPr>
            <a:spLocks noGrp="1"/>
          </p:cNvSpPr>
          <p:nvPr>
            <p:ph idx="1"/>
          </p:nvPr>
        </p:nvSpPr>
        <p:spPr>
          <a:xfrm>
            <a:off x="2890838" y="2133601"/>
            <a:ext cx="6100762" cy="4267200"/>
          </a:xfrm>
        </p:spPr>
        <p:txBody>
          <a:bodyPr anchor="t">
            <a:noAutofit/>
          </a:bodyPr>
          <a:lstStyle/>
          <a:p>
            <a:pPr algn="just">
              <a:lnSpc>
                <a:spcPct val="90000"/>
              </a:lnSpc>
            </a:pPr>
            <a:r>
              <a:rPr lang="en-US" sz="2000" dirty="0"/>
              <a:t>submission to that conduct or communication is made a term or condition, either explicitly or implicitly, of obtaining or retaining employment, or of obtaining an education;</a:t>
            </a:r>
          </a:p>
          <a:p>
            <a:pPr algn="just">
              <a:lnSpc>
                <a:spcPct val="90000"/>
              </a:lnSpc>
            </a:pPr>
            <a:r>
              <a:rPr lang="en-US" sz="2000" dirty="0"/>
              <a:t>submission to or rejection of that conduct or communication by an individual is used as the basis for decisions affecting that individual’s employment or education or other benefits provided by the Board;</a:t>
            </a:r>
          </a:p>
          <a:p>
            <a:pPr algn="just">
              <a:lnSpc>
                <a:spcPct val="90000"/>
              </a:lnSpc>
            </a:pPr>
            <a:r>
              <a:rPr lang="en-US" sz="2000" dirty="0"/>
              <a:t>such conduct or communication has the purpose or effect of substantially or unreasonably interfering with an individual’s work performance or education, or creating an intimidating, hostile or offensive employment or educational environment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26" name="Rectangle 12">
            <a:extLst>
              <a:ext uri="{FF2B5EF4-FFF2-40B4-BE49-F238E27FC236}">
                <a16:creationId xmlns:a16="http://schemas.microsoft.com/office/drawing/2014/main" id="{24DFAAE7-061D-4086-99EC-872CB3050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7" name="Title 6"/>
          <p:cNvSpPr>
            <a:spLocks noGrp="1"/>
          </p:cNvSpPr>
          <p:nvPr>
            <p:ph type="title"/>
          </p:nvPr>
        </p:nvSpPr>
        <p:spPr>
          <a:xfrm>
            <a:off x="2843962" y="9525"/>
            <a:ext cx="5881738" cy="1600199"/>
          </a:xfrm>
        </p:spPr>
        <p:txBody>
          <a:bodyPr>
            <a:noAutofit/>
          </a:bodyPr>
          <a:lstStyle/>
          <a:p>
            <a:pPr>
              <a:lnSpc>
                <a:spcPct val="90000"/>
              </a:lnSpc>
            </a:pPr>
            <a:r>
              <a:rPr lang="en-US" sz="2400" dirty="0"/>
              <a:t>Recipients that are subject to both Title VII and Title IX must comply with </a:t>
            </a:r>
            <a:r>
              <a:rPr lang="en-US" sz="2400" b="1" u="sng" dirty="0"/>
              <a:t>both.  </a:t>
            </a:r>
            <a:br>
              <a:rPr lang="en-US" sz="2400" dirty="0"/>
            </a:br>
            <a:endParaRPr lang="en-US" sz="2400" dirty="0"/>
          </a:p>
        </p:txBody>
      </p:sp>
      <p:sp>
        <p:nvSpPr>
          <p:cNvPr id="28" name="Rectangle 14">
            <a:extLst>
              <a:ext uri="{FF2B5EF4-FFF2-40B4-BE49-F238E27FC236}">
                <a16:creationId xmlns:a16="http://schemas.microsoft.com/office/drawing/2014/main" id="{E7570099-A243-48DD-9EAE-36F4AC095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554794"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9" name="Freeform 6">
            <a:extLst>
              <a:ext uri="{FF2B5EF4-FFF2-40B4-BE49-F238E27FC236}">
                <a16:creationId xmlns:a16="http://schemas.microsoft.com/office/drawing/2014/main" id="{45E4A74B-6514-424A-ADFA-C232FA6B90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1424" y="1"/>
            <a:ext cx="644163" cy="2780957"/>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lumMod val="75000"/>
            </a:schemeClr>
          </a:solidFill>
          <a:ln>
            <a:noFill/>
          </a:ln>
        </p:spPr>
      </p:sp>
      <p:sp>
        <p:nvSpPr>
          <p:cNvPr id="19" name="Freeform 7">
            <a:extLst>
              <a:ext uri="{FF2B5EF4-FFF2-40B4-BE49-F238E27FC236}">
                <a16:creationId xmlns:a16="http://schemas.microsoft.com/office/drawing/2014/main" id="{F61C5C86-C785-4B92-9F2D-133B8B8C24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068" y="1"/>
            <a:ext cx="626857" cy="2671495"/>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21" name="Freeform 12">
            <a:extLst>
              <a:ext uri="{FF2B5EF4-FFF2-40B4-BE49-F238E27FC236}">
                <a16:creationId xmlns:a16="http://schemas.microsoft.com/office/drawing/2014/main" id="{954D0BF9-002C-4D3A-A222-C166094A5D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068" y="2585830"/>
            <a:ext cx="1631559" cy="4272171"/>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23" name="Freeform 13">
            <a:extLst>
              <a:ext uri="{FF2B5EF4-FFF2-40B4-BE49-F238E27FC236}">
                <a16:creationId xmlns:a16="http://schemas.microsoft.com/office/drawing/2014/main" id="{6080EB6E-D69F-43B1-91EC-75C303342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4308" y="2695292"/>
            <a:ext cx="2018057" cy="4162709"/>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5" name="Freeform: Shape 24">
            <a:extLst>
              <a:ext uri="{FF2B5EF4-FFF2-40B4-BE49-F238E27FC236}">
                <a16:creationId xmlns:a16="http://schemas.microsoft.com/office/drawing/2014/main" id="{21BA816A-EE68-4A96-BA05-73303B2F4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1424" y="2690532"/>
            <a:ext cx="2178240" cy="4167469"/>
          </a:xfrm>
          <a:custGeom>
            <a:avLst/>
            <a:gdLst>
              <a:gd name="connsiteX0" fmla="*/ 0 w 2904320"/>
              <a:gd name="connsiteY0" fmla="*/ 0 h 4167469"/>
              <a:gd name="connsiteX1" fmla="*/ 288431 w 2904320"/>
              <a:gd name="connsiteY1" fmla="*/ 90425 h 4167469"/>
              <a:gd name="connsiteX2" fmla="*/ 2904320 w 2904320"/>
              <a:gd name="connsiteY2" fmla="*/ 3220465 h 4167469"/>
              <a:gd name="connsiteX3" fmla="*/ 2904320 w 2904320"/>
              <a:gd name="connsiteY3" fmla="*/ 4167469 h 4167469"/>
              <a:gd name="connsiteX4" fmla="*/ 2694589 w 2904320"/>
              <a:gd name="connsiteY4" fmla="*/ 4167469 h 4167469"/>
              <a:gd name="connsiteX5" fmla="*/ 3846 w 2904320"/>
              <a:gd name="connsiteY5" fmla="*/ 4759 h 416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04320" h="4167469">
                <a:moveTo>
                  <a:pt x="0" y="0"/>
                </a:moveTo>
                <a:lnTo>
                  <a:pt x="288431" y="90425"/>
                </a:lnTo>
                <a:lnTo>
                  <a:pt x="2904320" y="3220465"/>
                </a:lnTo>
                <a:lnTo>
                  <a:pt x="2904320" y="4167469"/>
                </a:lnTo>
                <a:lnTo>
                  <a:pt x="2694589" y="4167469"/>
                </a:lnTo>
                <a:lnTo>
                  <a:pt x="3846" y="4759"/>
                </a:lnTo>
                <a:close/>
              </a:path>
            </a:pathLst>
          </a:custGeom>
          <a:solidFill>
            <a:schemeClr val="accent1">
              <a:lumMod val="75000"/>
            </a:schemeClr>
          </a:solidFill>
          <a:ln>
            <a:noFill/>
          </a:ln>
        </p:spPr>
      </p:sp>
      <p:sp>
        <p:nvSpPr>
          <p:cNvPr id="27" name="Freeform 15">
            <a:extLst>
              <a:ext uri="{FF2B5EF4-FFF2-40B4-BE49-F238E27FC236}">
                <a16:creationId xmlns:a16="http://schemas.microsoft.com/office/drawing/2014/main" id="{22A94CDB-5D63-4C75-9CB6-6C18CDF37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068" y="2581071"/>
            <a:ext cx="2170926" cy="427693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sp>
        <p:nvSpPr>
          <p:cNvPr id="8" name="Content Placeholder 7"/>
          <p:cNvSpPr>
            <a:spLocks noGrp="1"/>
          </p:cNvSpPr>
          <p:nvPr>
            <p:ph idx="1"/>
          </p:nvPr>
        </p:nvSpPr>
        <p:spPr>
          <a:xfrm>
            <a:off x="2734450" y="1295400"/>
            <a:ext cx="6100762" cy="4267200"/>
          </a:xfrm>
        </p:spPr>
        <p:txBody>
          <a:bodyPr anchor="t">
            <a:noAutofit/>
          </a:bodyPr>
          <a:lstStyle/>
          <a:p>
            <a:pPr algn="just">
              <a:lnSpc>
                <a:spcPct val="90000"/>
              </a:lnSpc>
            </a:pPr>
            <a:r>
              <a:rPr lang="en-US" sz="2000" dirty="0"/>
              <a:t>Under Title IX, sexual harassment means conduct on the basis of sex* that satisfies one or more of the following: </a:t>
            </a:r>
          </a:p>
          <a:p>
            <a:pPr lvl="1" algn="just">
              <a:lnSpc>
                <a:spcPct val="90000"/>
              </a:lnSpc>
            </a:pPr>
            <a:r>
              <a:rPr lang="en-US" dirty="0"/>
              <a:t>Quid pro quo – An employee of the recipient conditioning the provision of an aid, benefit, or service of the recipient on an individual’s participation in unwelcome sexual conduct </a:t>
            </a:r>
          </a:p>
          <a:p>
            <a:pPr lvl="1" algn="just">
              <a:lnSpc>
                <a:spcPct val="90000"/>
              </a:lnSpc>
            </a:pPr>
            <a:r>
              <a:rPr lang="en-US" sz="2000" dirty="0"/>
              <a:t>Hostile environment – Unwelcome conduct determined by a reasonable person to be so severe, pervasive, and objectively offensive that it effectively denies a person equal access to the recipient’s education program or activity; or</a:t>
            </a:r>
          </a:p>
          <a:p>
            <a:pPr lvl="1" algn="just">
              <a:lnSpc>
                <a:spcPct val="90000"/>
              </a:lnSpc>
            </a:pPr>
            <a:r>
              <a:rPr lang="en-US" sz="2000" dirty="0" err="1"/>
              <a:t>Clery</a:t>
            </a:r>
            <a:r>
              <a:rPr lang="en-US" sz="2000" dirty="0"/>
              <a:t> crimes – Sexual assault, dating violence, domestic violence, or stalking [</a:t>
            </a:r>
            <a:r>
              <a:rPr lang="en-US" sz="2000" dirty="0" err="1"/>
              <a:t>Clery</a:t>
            </a:r>
            <a:r>
              <a:rPr lang="en-US" sz="2000" dirty="0"/>
              <a:t> regulatory definition cites omitted]</a:t>
            </a:r>
          </a:p>
        </p:txBody>
      </p:sp>
      <p:sp>
        <p:nvSpPr>
          <p:cNvPr id="2" name="TextBox 1">
            <a:extLst>
              <a:ext uri="{FF2B5EF4-FFF2-40B4-BE49-F238E27FC236}">
                <a16:creationId xmlns:a16="http://schemas.microsoft.com/office/drawing/2014/main" id="{4B90027F-50CC-4840-B31F-744A0695C2C7}"/>
              </a:ext>
            </a:extLst>
          </p:cNvPr>
          <p:cNvSpPr txBox="1"/>
          <p:nvPr/>
        </p:nvSpPr>
        <p:spPr>
          <a:xfrm>
            <a:off x="174954" y="1963438"/>
            <a:ext cx="2178240" cy="3046988"/>
          </a:xfrm>
          <a:prstGeom prst="rect">
            <a:avLst/>
          </a:prstGeom>
          <a:noFill/>
        </p:spPr>
        <p:txBody>
          <a:bodyPr wrap="square" rtlCol="0">
            <a:spAutoFit/>
          </a:bodyPr>
          <a:lstStyle/>
          <a:p>
            <a:r>
              <a:rPr lang="en-US" sz="3200" b="1" dirty="0"/>
              <a:t>Title IX new definitions applicable to employees </a:t>
            </a:r>
          </a:p>
        </p:txBody>
      </p:sp>
      <p:sp>
        <p:nvSpPr>
          <p:cNvPr id="3" name="TextBox 2">
            <a:extLst>
              <a:ext uri="{FF2B5EF4-FFF2-40B4-BE49-F238E27FC236}">
                <a16:creationId xmlns:a16="http://schemas.microsoft.com/office/drawing/2014/main" id="{BEF03CED-5188-7046-838C-6EBE96694E06}"/>
              </a:ext>
            </a:extLst>
          </p:cNvPr>
          <p:cNvSpPr txBox="1"/>
          <p:nvPr/>
        </p:nvSpPr>
        <p:spPr>
          <a:xfrm>
            <a:off x="2815020" y="6041008"/>
            <a:ext cx="6113756" cy="861774"/>
          </a:xfrm>
          <a:prstGeom prst="rect">
            <a:avLst/>
          </a:prstGeom>
          <a:noFill/>
        </p:spPr>
        <p:txBody>
          <a:bodyPr wrap="square" rtlCol="0">
            <a:spAutoFit/>
          </a:bodyPr>
          <a:lstStyle/>
          <a:p>
            <a:pPr algn="just"/>
            <a:r>
              <a:rPr lang="en-US" sz="1600" dirty="0"/>
              <a:t>* Examples of basis of ”sex:”  (1) biological sex , (2) gender , (3) sex and gender stereotyping, (4) sexual orientation, (5) “sex” as a verb.  </a:t>
            </a:r>
          </a:p>
          <a:p>
            <a:endParaRPr lang="en-US" dirty="0"/>
          </a:p>
        </p:txBody>
      </p:sp>
    </p:spTree>
    <p:extLst>
      <p:ext uri="{BB962C8B-B14F-4D97-AF65-F5344CB8AC3E}">
        <p14:creationId xmlns:p14="http://schemas.microsoft.com/office/powerpoint/2010/main" val="763787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p:nvPr>
        </p:nvSpPr>
        <p:spPr>
          <a:xfrm>
            <a:off x="152401" y="725863"/>
            <a:ext cx="2480516" cy="4512887"/>
          </a:xfrm>
        </p:spPr>
        <p:txBody>
          <a:bodyPr>
            <a:normAutofit/>
          </a:bodyPr>
          <a:lstStyle/>
          <a:p>
            <a:pPr algn="l"/>
            <a:r>
              <a:rPr lang="en-US" sz="2800" dirty="0"/>
              <a:t>The following may constitute sexual harassment, depending on individual circumstances: </a:t>
            </a:r>
          </a:p>
        </p:txBody>
      </p:sp>
      <p:grpSp>
        <p:nvGrpSpPr>
          <p:cNvPr id="12" name="Group 11">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13"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Content Placeholder 2"/>
          <p:cNvSpPr>
            <a:spLocks noGrp="1"/>
          </p:cNvSpPr>
          <p:nvPr>
            <p:ph idx="1"/>
          </p:nvPr>
        </p:nvSpPr>
        <p:spPr>
          <a:xfrm>
            <a:off x="3837828" y="461964"/>
            <a:ext cx="4789439" cy="6015036"/>
          </a:xfrm>
        </p:spPr>
        <p:txBody>
          <a:bodyPr>
            <a:normAutofit/>
          </a:bodyPr>
          <a:lstStyle/>
          <a:p>
            <a:endParaRPr lang="en-US" sz="2000" dirty="0"/>
          </a:p>
          <a:p>
            <a:pPr algn="just"/>
            <a:r>
              <a:rPr lang="en-US" sz="2200" dirty="0"/>
              <a:t>Verbal harassment or abuse of a sexual nature, including graphic or derogatory comments, the display of sexually suggestive objects or pictures, and sexual propositions; </a:t>
            </a:r>
          </a:p>
          <a:p>
            <a:pPr algn="just"/>
            <a:r>
              <a:rPr lang="en-US" sz="2200" dirty="0"/>
              <a:t>Repeated unwelcome solicitation of sexual activity or sexual contact;</a:t>
            </a:r>
          </a:p>
          <a:p>
            <a:pPr algn="just"/>
            <a:r>
              <a:rPr lang="en-US" sz="2200" dirty="0"/>
              <a:t>Unwelcome, inappropriate sexual touching;  </a:t>
            </a:r>
          </a:p>
          <a:p>
            <a:pPr algn="just"/>
            <a:r>
              <a:rPr lang="en-US" sz="2200" dirty="0"/>
              <a:t>Demands for sexual favors, accompanied by implied or overt promises of preferential treatment or threats with regard to an individual’s employment status or education; </a:t>
            </a:r>
          </a:p>
          <a:p>
            <a:pPr>
              <a:buNone/>
            </a:pPr>
            <a:endParaRPr lang="en-US" sz="1700" b="1" dirty="0"/>
          </a:p>
          <a:p>
            <a:endParaRPr lang="en-US" sz="17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57250" y="533400"/>
            <a:ext cx="7372350" cy="2133600"/>
          </a:xfrm>
        </p:spPr>
        <p:txBody>
          <a:bodyPr>
            <a:normAutofit fontScale="90000"/>
          </a:bodyPr>
          <a:lstStyle/>
          <a:p>
            <a:br>
              <a:rPr lang="en-US" sz="3100" b="1" u="sng" dirty="0"/>
            </a:br>
            <a:br>
              <a:rPr lang="en-US" sz="3100" b="1" u="sng" dirty="0"/>
            </a:br>
            <a:br>
              <a:rPr lang="en-US" sz="3100" b="1" u="sng" dirty="0"/>
            </a:br>
            <a:br>
              <a:rPr lang="en-US" sz="3100" b="1" u="sng" dirty="0"/>
            </a:br>
            <a:br>
              <a:rPr lang="en-US" sz="3100" b="1" u="sng" dirty="0"/>
            </a:br>
            <a:br>
              <a:rPr lang="en-US" sz="3100" b="1" u="sng" dirty="0"/>
            </a:br>
            <a:br>
              <a:rPr lang="en-US" sz="3100" b="1" u="sng" dirty="0"/>
            </a:br>
            <a:br>
              <a:rPr lang="en-US" sz="3100" b="1" u="sng" dirty="0"/>
            </a:br>
            <a:br>
              <a:rPr lang="en-US" sz="3100" b="1" u="sng" dirty="0"/>
            </a:br>
            <a:br>
              <a:rPr lang="en-US" sz="3100" b="1" u="sng" dirty="0"/>
            </a:br>
            <a:br>
              <a:rPr lang="en-US" sz="3100" b="1" u="sng" dirty="0"/>
            </a:br>
            <a:br>
              <a:rPr lang="en-US" sz="3100" b="1" u="sng" dirty="0"/>
            </a:br>
            <a:r>
              <a:rPr lang="en-US" sz="3100" b="1" dirty="0"/>
              <a:t>Employee Complaint Resolution Procedure</a:t>
            </a:r>
            <a:br>
              <a:rPr lang="en-US" b="1" dirty="0"/>
            </a:br>
            <a:r>
              <a:rPr lang="en-US" b="1" dirty="0"/>
              <a:t> </a:t>
            </a:r>
            <a:br>
              <a:rPr lang="en-US" b="1" dirty="0"/>
            </a:br>
            <a:endParaRPr lang="en-US" sz="6000" b="1" i="1" dirty="0"/>
          </a:p>
        </p:txBody>
      </p:sp>
      <p:sp>
        <p:nvSpPr>
          <p:cNvPr id="5" name="Text Placeholder 4"/>
          <p:cNvSpPr>
            <a:spLocks noGrp="1"/>
          </p:cNvSpPr>
          <p:nvPr>
            <p:ph type="body" idx="1"/>
          </p:nvPr>
        </p:nvSpPr>
        <p:spPr>
          <a:xfrm>
            <a:off x="1295401" y="2057400"/>
            <a:ext cx="7199312" cy="4191000"/>
          </a:xfrm>
        </p:spPr>
        <p:txBody>
          <a:bodyPr>
            <a:normAutofit fontScale="92500" lnSpcReduction="20000"/>
          </a:bodyPr>
          <a:lstStyle/>
          <a:p>
            <a:pPr lvl="0" algn="l"/>
            <a:r>
              <a:rPr lang="en-US" sz="2200" b="1" u="sng" dirty="0">
                <a:solidFill>
                  <a:schemeClr val="tx1"/>
                </a:solidFill>
              </a:rPr>
              <a:t>Reporting</a:t>
            </a:r>
            <a:r>
              <a:rPr lang="en-US" sz="2200" b="1" i="1" dirty="0">
                <a:solidFill>
                  <a:schemeClr val="tx1"/>
                </a:solidFill>
              </a:rPr>
              <a:t> </a:t>
            </a:r>
            <a:r>
              <a:rPr lang="en-US" sz="2200" b="1" dirty="0">
                <a:solidFill>
                  <a:schemeClr val="tx1"/>
                </a:solidFill>
              </a:rPr>
              <a:t>– </a:t>
            </a:r>
            <a:r>
              <a:rPr lang="en-US" sz="2200" dirty="0">
                <a:solidFill>
                  <a:schemeClr val="tx1"/>
                </a:solidFill>
              </a:rPr>
              <a:t>Any employee with reason to believe that he or she has been or is being subjected to any form of sexual harassment should report the matter immediately. Under no circumstances will an employee be required to present the complaint to the person who is the subject of the complaint. </a:t>
            </a:r>
          </a:p>
          <a:p>
            <a:pPr algn="l"/>
            <a:r>
              <a:rPr lang="en-US" sz="2200" dirty="0"/>
              <a:t> </a:t>
            </a:r>
          </a:p>
          <a:p>
            <a:pPr algn="l"/>
            <a:r>
              <a:rPr lang="en-US" sz="2200" b="1" u="sng" dirty="0">
                <a:solidFill>
                  <a:schemeClr val="tx1"/>
                </a:solidFill>
              </a:rPr>
              <a:t>Informal Complaint</a:t>
            </a:r>
            <a:r>
              <a:rPr lang="en-US" sz="2200" dirty="0">
                <a:solidFill>
                  <a:schemeClr val="tx1"/>
                </a:solidFill>
              </a:rPr>
              <a:t>– An employee may choose to submit a sexual harassment complaint to a supervisor for investigation and resolution at the departmental or local level without resorting to formal complaint procedures. If the supervisor is the subject of the complaint, the complaint may be submitted to the Superintendent for resolution. If the complaint is not resolved informally to the satisfaction of the complaining employee, the employee must contact the Superintendent to initiate formal complaint procedures</a:t>
            </a:r>
            <a:r>
              <a:rPr lang="en-US" sz="2200" b="1" dirty="0">
                <a:solidFill>
                  <a:schemeClr val="tx1"/>
                </a:solidFill>
              </a:rPr>
              <a:t>.</a:t>
            </a:r>
          </a:p>
          <a:p>
            <a:pPr algn="l"/>
            <a:endParaRPr lang="en-US" sz="2900" b="1" dirty="0"/>
          </a:p>
          <a:p>
            <a:endParaRPr lang="en-US" dirty="0">
              <a:solidFill>
                <a:schemeClr val="tx2"/>
              </a:solidFill>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98751" y="533400"/>
            <a:ext cx="7946497" cy="2057399"/>
          </a:xfrm>
        </p:spPr>
        <p:txBody>
          <a:bodyPr>
            <a:normAutofit fontScale="90000"/>
          </a:bodyPr>
          <a:lstStyle/>
          <a:p>
            <a:pPr algn="ctr"/>
            <a:br>
              <a:rPr lang="en-US" sz="3100" b="1" u="sng" dirty="0"/>
            </a:br>
            <a:br>
              <a:rPr lang="en-US" sz="3100" b="1" u="sng" dirty="0"/>
            </a:br>
            <a:br>
              <a:rPr lang="en-US" sz="3100" b="1" u="sng" dirty="0"/>
            </a:br>
            <a:br>
              <a:rPr lang="en-US" sz="3100" b="1" u="sng" dirty="0"/>
            </a:br>
            <a:r>
              <a:rPr lang="en-US" sz="3100" b="1" dirty="0"/>
              <a:t>Employee Formal Complaint Procedure</a:t>
            </a:r>
            <a:br>
              <a:rPr lang="en-US" dirty="0"/>
            </a:br>
            <a:r>
              <a:rPr lang="en-US" b="1" dirty="0"/>
              <a:t> </a:t>
            </a:r>
            <a:br>
              <a:rPr lang="en-US" dirty="0"/>
            </a:br>
            <a:endParaRPr lang="en-US" sz="6000" i="1" dirty="0"/>
          </a:p>
        </p:txBody>
      </p:sp>
      <p:sp>
        <p:nvSpPr>
          <p:cNvPr id="5" name="Text Placeholder 4"/>
          <p:cNvSpPr>
            <a:spLocks noGrp="1"/>
          </p:cNvSpPr>
          <p:nvPr>
            <p:ph type="body" idx="1"/>
          </p:nvPr>
        </p:nvSpPr>
        <p:spPr>
          <a:xfrm>
            <a:off x="1371600" y="1981200"/>
            <a:ext cx="7260696" cy="4005262"/>
          </a:xfrm>
        </p:spPr>
        <p:txBody>
          <a:bodyPr>
            <a:normAutofit/>
          </a:bodyPr>
          <a:lstStyle/>
          <a:p>
            <a:pPr algn="l"/>
            <a:r>
              <a:rPr lang="en-US" b="1" u="sng" dirty="0">
                <a:solidFill>
                  <a:schemeClr val="tx1"/>
                </a:solidFill>
              </a:rPr>
              <a:t>Persons Responsible for Receiving and Investigating Formal Complaints</a:t>
            </a:r>
            <a:r>
              <a:rPr lang="en-US" i="1" dirty="0">
                <a:solidFill>
                  <a:schemeClr val="tx1"/>
                </a:solidFill>
              </a:rPr>
              <a:t> </a:t>
            </a:r>
            <a:r>
              <a:rPr lang="en-US" dirty="0">
                <a:solidFill>
                  <a:schemeClr val="tx1"/>
                </a:solidFill>
              </a:rPr>
              <a:t>– The </a:t>
            </a:r>
            <a:r>
              <a:rPr lang="en-US" b="1" dirty="0">
                <a:solidFill>
                  <a:schemeClr val="tx1"/>
                </a:solidFill>
              </a:rPr>
              <a:t>Superintendent</a:t>
            </a:r>
            <a:r>
              <a:rPr lang="en-US" dirty="0">
                <a:solidFill>
                  <a:schemeClr val="tx1"/>
                </a:solidFill>
              </a:rPr>
              <a:t> is responsible for receiving and investigating formal complaints regarding sexual harassment. The </a:t>
            </a:r>
            <a:r>
              <a:rPr lang="en-US" b="1" dirty="0">
                <a:solidFill>
                  <a:schemeClr val="tx1"/>
                </a:solidFill>
              </a:rPr>
              <a:t>Human Resources Director </a:t>
            </a:r>
            <a:r>
              <a:rPr lang="en-US" dirty="0">
                <a:solidFill>
                  <a:schemeClr val="tx1"/>
                </a:solidFill>
              </a:rPr>
              <a:t>is an additional official to which formal complaints can be reported. If the Superintendent is unavailable or is the subject of the complaint, the alternate should be contacted regarding the formal complaint.</a:t>
            </a:r>
          </a:p>
          <a:p>
            <a:pPr algn="l"/>
            <a:r>
              <a:rPr lang="en-US" b="1" u="sng" dirty="0">
                <a:solidFill>
                  <a:schemeClr val="tx1"/>
                </a:solidFill>
              </a:rPr>
              <a:t>Complaint form, contents</a:t>
            </a:r>
            <a:r>
              <a:rPr lang="en-US" b="1" dirty="0">
                <a:solidFill>
                  <a:schemeClr val="tx1"/>
                </a:solidFill>
              </a:rPr>
              <a:t> </a:t>
            </a:r>
            <a:r>
              <a:rPr lang="en-US" dirty="0">
                <a:solidFill>
                  <a:schemeClr val="tx1"/>
                </a:solidFill>
              </a:rPr>
              <a:t>– Formal complaints should be made in writing, signed by the complainant, and fully describe the circumstances surrounding the alleged harassment. Harassment complaints that cannot be made in writing should be memorialized by the Superintendent or designated alternate official.</a:t>
            </a:r>
          </a:p>
          <a:p>
            <a:endParaRPr lang="en-US" dirty="0">
              <a:solidFill>
                <a:schemeClr val="tx1"/>
              </a:solidFill>
            </a:endParaRPr>
          </a:p>
          <a:p>
            <a:endParaRPr lang="en-US" sz="2900" b="1" dirty="0"/>
          </a:p>
          <a:p>
            <a:endParaRPr lang="en-US" dirty="0">
              <a:solidFill>
                <a:schemeClr val="tx2"/>
              </a:solidFill>
            </a:endParaRPr>
          </a:p>
          <a:p>
            <a:endParaRPr lang="en-US" dirty="0"/>
          </a:p>
        </p:txBody>
      </p:sp>
    </p:spTree>
    <p:extLst>
      <p:ext uri="{BB962C8B-B14F-4D97-AF65-F5344CB8AC3E}">
        <p14:creationId xmlns:p14="http://schemas.microsoft.com/office/powerpoint/2010/main" val="3954965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76299" y="685800"/>
            <a:ext cx="7391401" cy="1925638"/>
          </a:xfrm>
        </p:spPr>
        <p:txBody>
          <a:bodyPr>
            <a:normAutofit fontScale="90000"/>
          </a:bodyPr>
          <a:lstStyle/>
          <a:p>
            <a:pPr algn="ctr"/>
            <a:br>
              <a:rPr lang="en-US" sz="3100" b="1" dirty="0"/>
            </a:br>
            <a:br>
              <a:rPr lang="en-US" sz="3100" b="1" dirty="0"/>
            </a:br>
            <a:br>
              <a:rPr lang="en-US" sz="3100" b="1" dirty="0"/>
            </a:br>
            <a:br>
              <a:rPr lang="en-US" sz="3100" b="1" dirty="0"/>
            </a:br>
            <a:r>
              <a:rPr lang="en-US" sz="3100" b="1" dirty="0"/>
              <a:t>Employee Formal Complaint Procedure, continued…</a:t>
            </a:r>
            <a:br>
              <a:rPr lang="en-US" dirty="0"/>
            </a:br>
            <a:r>
              <a:rPr lang="en-US" b="1" dirty="0"/>
              <a:t> </a:t>
            </a:r>
            <a:br>
              <a:rPr lang="en-US" dirty="0"/>
            </a:br>
            <a:endParaRPr lang="en-US" sz="6000" i="1" dirty="0"/>
          </a:p>
        </p:txBody>
      </p:sp>
      <p:sp>
        <p:nvSpPr>
          <p:cNvPr id="5" name="Text Placeholder 4"/>
          <p:cNvSpPr>
            <a:spLocks noGrp="1"/>
          </p:cNvSpPr>
          <p:nvPr>
            <p:ph type="body" idx="1"/>
          </p:nvPr>
        </p:nvSpPr>
        <p:spPr>
          <a:xfrm>
            <a:off x="990600" y="1828800"/>
            <a:ext cx="7628996" cy="4081462"/>
          </a:xfrm>
        </p:spPr>
        <p:txBody>
          <a:bodyPr>
            <a:normAutofit fontScale="92500" lnSpcReduction="20000"/>
          </a:bodyPr>
          <a:lstStyle/>
          <a:p>
            <a:pPr algn="l"/>
            <a:r>
              <a:rPr lang="en-US" sz="2200" b="1" u="sng" dirty="0">
                <a:solidFill>
                  <a:schemeClr val="tx1"/>
                </a:solidFill>
              </a:rPr>
              <a:t>Investigation</a:t>
            </a:r>
            <a:r>
              <a:rPr lang="en-US" sz="2200" i="1" dirty="0">
                <a:solidFill>
                  <a:schemeClr val="tx1"/>
                </a:solidFill>
              </a:rPr>
              <a:t> </a:t>
            </a:r>
            <a:r>
              <a:rPr lang="en-US" sz="2200" dirty="0">
                <a:solidFill>
                  <a:schemeClr val="tx1"/>
                </a:solidFill>
              </a:rPr>
              <a:t>– The Superintendent will promptly investigate the complaint, review the results of any investigation with legal counsel or other appropriate officials, make any findings that are supported by the investigation, and recommend appropriate action based on these findings. The complainant will be informed of the outcome of the investigation.</a:t>
            </a:r>
          </a:p>
          <a:p>
            <a:pPr algn="l"/>
            <a:endParaRPr lang="en-US" sz="2200" dirty="0">
              <a:solidFill>
                <a:schemeClr val="tx1"/>
              </a:solidFill>
            </a:endParaRPr>
          </a:p>
          <a:p>
            <a:pPr algn="l"/>
            <a:r>
              <a:rPr lang="en-US" sz="2200" dirty="0">
                <a:solidFill>
                  <a:schemeClr val="tx1"/>
                </a:solidFill>
              </a:rPr>
              <a:t> </a:t>
            </a:r>
            <a:r>
              <a:rPr lang="en-US" sz="2200" b="1" u="sng" dirty="0">
                <a:solidFill>
                  <a:schemeClr val="tx1"/>
                </a:solidFill>
              </a:rPr>
              <a:t>Review by the Superintendent and the Board</a:t>
            </a:r>
            <a:r>
              <a:rPr lang="en-US" sz="2200" dirty="0">
                <a:solidFill>
                  <a:schemeClr val="tx1"/>
                </a:solidFill>
              </a:rPr>
              <a:t> – A complaining party who is not satisfied with the investigation or resolution of the complaint may request that the Superintendent take additional or different action or present the complaint to the Board for its review and action. In such case, the Board will render a final decision as soon as practicable.</a:t>
            </a:r>
          </a:p>
          <a:p>
            <a:r>
              <a:rPr lang="en-US" dirty="0">
                <a:solidFill>
                  <a:schemeClr val="tx1"/>
                </a:solidFill>
              </a:rPr>
              <a:t> </a:t>
            </a:r>
          </a:p>
          <a:p>
            <a:endParaRPr lang="en-US" dirty="0">
              <a:solidFill>
                <a:schemeClr val="tx1"/>
              </a:solidFill>
            </a:endParaRPr>
          </a:p>
          <a:p>
            <a:endParaRPr lang="en-US" dirty="0">
              <a:solidFill>
                <a:schemeClr val="tx1"/>
              </a:solidFill>
            </a:endParaRPr>
          </a:p>
          <a:p>
            <a:endParaRPr lang="en-US" sz="2900" b="1" dirty="0"/>
          </a:p>
          <a:p>
            <a:endParaRPr lang="en-US" dirty="0">
              <a:solidFill>
                <a:schemeClr val="tx2"/>
              </a:solidFill>
            </a:endParaRPr>
          </a:p>
          <a:p>
            <a:endParaRPr lang="en-US" dirty="0"/>
          </a:p>
        </p:txBody>
      </p:sp>
    </p:spTree>
    <p:extLst>
      <p:ext uri="{BB962C8B-B14F-4D97-AF65-F5344CB8AC3E}">
        <p14:creationId xmlns:p14="http://schemas.microsoft.com/office/powerpoint/2010/main" val="1064075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21291" y="256923"/>
            <a:ext cx="7101417" cy="1800477"/>
          </a:xfrm>
        </p:spPr>
        <p:txBody>
          <a:bodyPr>
            <a:normAutofit fontScale="90000"/>
          </a:bodyPr>
          <a:lstStyle/>
          <a:p>
            <a:pPr algn="ctr"/>
            <a:br>
              <a:rPr lang="en-US" sz="3100" b="1" u="sng" dirty="0"/>
            </a:br>
            <a:br>
              <a:rPr lang="en-US" sz="3100" b="1" u="sng" dirty="0"/>
            </a:br>
            <a:br>
              <a:rPr lang="en-US" sz="3100" b="1" u="sng" dirty="0"/>
            </a:br>
            <a:br>
              <a:rPr lang="en-US" sz="3100" b="1" u="sng" dirty="0"/>
            </a:br>
            <a:r>
              <a:rPr lang="en-US" sz="3100" b="1" dirty="0"/>
              <a:t>Employee Formal Complaint Procedure continued…</a:t>
            </a:r>
            <a:r>
              <a:rPr lang="en-US" b="1" dirty="0"/>
              <a:t> </a:t>
            </a:r>
            <a:br>
              <a:rPr lang="en-US" dirty="0"/>
            </a:br>
            <a:endParaRPr lang="en-US" sz="6000" i="1" dirty="0"/>
          </a:p>
        </p:txBody>
      </p:sp>
      <p:sp>
        <p:nvSpPr>
          <p:cNvPr id="5" name="Text Placeholder 4"/>
          <p:cNvSpPr>
            <a:spLocks noGrp="1"/>
          </p:cNvSpPr>
          <p:nvPr>
            <p:ph type="body" idx="1"/>
          </p:nvPr>
        </p:nvSpPr>
        <p:spPr>
          <a:xfrm>
            <a:off x="1021291" y="1447800"/>
            <a:ext cx="7589309" cy="5181600"/>
          </a:xfrm>
        </p:spPr>
        <p:txBody>
          <a:bodyPr>
            <a:normAutofit fontScale="70000" lnSpcReduction="20000"/>
          </a:bodyPr>
          <a:lstStyle/>
          <a:p>
            <a:pPr algn="l"/>
            <a:r>
              <a:rPr lang="en-US" sz="2900" b="1" u="sng" dirty="0">
                <a:solidFill>
                  <a:schemeClr val="tx1"/>
                </a:solidFill>
              </a:rPr>
              <a:t>Confidentiality</a:t>
            </a:r>
            <a:r>
              <a:rPr lang="en-US" sz="2900" b="1" dirty="0">
                <a:solidFill>
                  <a:schemeClr val="tx1"/>
                </a:solidFill>
              </a:rPr>
              <a:t> </a:t>
            </a:r>
            <a:r>
              <a:rPr lang="en-US" sz="2900" dirty="0">
                <a:solidFill>
                  <a:schemeClr val="tx1"/>
                </a:solidFill>
              </a:rPr>
              <a:t>– To the extent possible, reports of sexual harassment will be kept confidential; however, complete confidentiality cannot be guaranteed. </a:t>
            </a:r>
          </a:p>
          <a:p>
            <a:pPr algn="l"/>
            <a:r>
              <a:rPr lang="en-US" sz="2900" b="1" dirty="0">
                <a:solidFill>
                  <a:schemeClr val="tx1"/>
                </a:solidFill>
              </a:rPr>
              <a:t> </a:t>
            </a:r>
          </a:p>
          <a:p>
            <a:pPr algn="l"/>
            <a:r>
              <a:rPr lang="en-US" sz="2900" b="1" u="sng" dirty="0">
                <a:solidFill>
                  <a:schemeClr val="tx1"/>
                </a:solidFill>
              </a:rPr>
              <a:t>Retaliation Prohibited</a:t>
            </a:r>
            <a:r>
              <a:rPr lang="en-US" sz="2900" b="1" dirty="0">
                <a:solidFill>
                  <a:schemeClr val="tx1"/>
                </a:solidFill>
              </a:rPr>
              <a:t> – </a:t>
            </a:r>
            <a:r>
              <a:rPr lang="en-US" sz="2900" dirty="0">
                <a:solidFill>
                  <a:schemeClr val="tx1"/>
                </a:solidFill>
              </a:rPr>
              <a:t>No retaliation or adverse action may be imposed as a result of a good faith complaint or report of sexual harassment. False accusations that are made in bad faith or for improper reasons may result in disciplinary action. </a:t>
            </a:r>
          </a:p>
          <a:p>
            <a:pPr algn="l"/>
            <a:r>
              <a:rPr lang="en-US" sz="2900" b="1" dirty="0">
                <a:solidFill>
                  <a:schemeClr val="tx1"/>
                </a:solidFill>
              </a:rPr>
              <a:t> </a:t>
            </a:r>
          </a:p>
          <a:p>
            <a:pPr algn="l"/>
            <a:r>
              <a:rPr lang="en-US" sz="2900" b="1" u="sng" dirty="0">
                <a:solidFill>
                  <a:schemeClr val="tx1"/>
                </a:solidFill>
              </a:rPr>
              <a:t>Penalties for Violation</a:t>
            </a:r>
            <a:r>
              <a:rPr lang="en-US" sz="2900" b="1" dirty="0">
                <a:solidFill>
                  <a:schemeClr val="tx1"/>
                </a:solidFill>
              </a:rPr>
              <a:t> – </a:t>
            </a:r>
            <a:r>
              <a:rPr lang="en-US" sz="2900" dirty="0">
                <a:solidFill>
                  <a:schemeClr val="tx1"/>
                </a:solidFill>
              </a:rPr>
              <a:t>Any employee who violates the terms of this policy or who impedes or unreasonably refuses to cooperate with a Board investigation regarding allegations of sexual harassment will be subject to appropriate disciplinary action, up to and including termination.</a:t>
            </a:r>
          </a:p>
          <a:p>
            <a:endParaRPr lang="en-US" sz="2900" dirty="0"/>
          </a:p>
          <a:p>
            <a:r>
              <a:rPr lang="en-US" sz="2900" b="1" dirty="0">
                <a:solidFill>
                  <a:srgbClr val="0099FF"/>
                </a:solidFill>
              </a:rPr>
              <a:t>SIGN ACKNOWLEDGEMENT FORM</a:t>
            </a:r>
          </a:p>
          <a:p>
            <a:pPr algn="just"/>
            <a:endParaRPr lang="en-US" sz="2900" dirty="0">
              <a:solidFill>
                <a:schemeClr val="tx1"/>
              </a:solidFill>
            </a:endParaRPr>
          </a:p>
          <a:p>
            <a:pPr algn="l"/>
            <a:endParaRPr lang="en-US" sz="2200" dirty="0">
              <a:solidFill>
                <a:schemeClr val="tx1"/>
              </a:solidFill>
            </a:endParaRPr>
          </a:p>
          <a:p>
            <a:pPr algn="l"/>
            <a:endParaRPr lang="en-US" sz="2200" dirty="0"/>
          </a:p>
          <a:p>
            <a:pPr algn="l"/>
            <a:endParaRPr lang="en-US" sz="2200" dirty="0">
              <a:solidFill>
                <a:schemeClr val="tx1"/>
              </a:solidFill>
            </a:endParaRPr>
          </a:p>
          <a:p>
            <a:pPr algn="l"/>
            <a:endParaRPr lang="en-US" sz="2200" dirty="0">
              <a:solidFill>
                <a:schemeClr val="tx1"/>
              </a:solidFill>
            </a:endParaRPr>
          </a:p>
          <a:p>
            <a:pPr algn="l"/>
            <a:endParaRPr lang="en-US" sz="2200" dirty="0">
              <a:solidFill>
                <a:schemeClr val="tx1"/>
              </a:solidFill>
            </a:endParaRPr>
          </a:p>
          <a:p>
            <a:endParaRPr lang="en-US" dirty="0">
              <a:solidFill>
                <a:schemeClr val="tx1"/>
              </a:solidFill>
            </a:endParaRPr>
          </a:p>
          <a:p>
            <a:endParaRPr lang="en-US" dirty="0">
              <a:solidFill>
                <a:schemeClr val="tx1"/>
              </a:solidFill>
            </a:endParaRPr>
          </a:p>
          <a:p>
            <a:endParaRPr lang="en-US" sz="2900" b="1" dirty="0"/>
          </a:p>
          <a:p>
            <a:endParaRPr lang="en-US" dirty="0">
              <a:solidFill>
                <a:schemeClr val="tx2"/>
              </a:solidFill>
            </a:endParaRPr>
          </a:p>
          <a:p>
            <a:endParaRPr lang="en-US" dirty="0"/>
          </a:p>
        </p:txBody>
      </p:sp>
    </p:spTree>
    <p:extLst>
      <p:ext uri="{BB962C8B-B14F-4D97-AF65-F5344CB8AC3E}">
        <p14:creationId xmlns:p14="http://schemas.microsoft.com/office/powerpoint/2010/main" val="32501534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TotalTime>
  <Words>1212</Words>
  <Application>Microsoft Macintosh PowerPoint</Application>
  <PresentationFormat>On-screen Show (4:3)</PresentationFormat>
  <Paragraphs>64</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Century Gothic</vt:lpstr>
      <vt:lpstr>Corbel</vt:lpstr>
      <vt:lpstr>Parallax</vt:lpstr>
      <vt:lpstr>BALDWIN COUNTY BOARD OF EDUCATION</vt:lpstr>
      <vt:lpstr>Purpose: To Maintain a Learning  &amp; Working Environment  Free from Sexual Harassment </vt:lpstr>
      <vt:lpstr>Sexual Harassment consists of unwelcome sexual advances, requests for sexual favors, and other verbal or physical conduct of communication of a sexual nature, and any other gender-based harassment when...</vt:lpstr>
      <vt:lpstr>Recipients that are subject to both Title VII and Title IX must comply with both.   </vt:lpstr>
      <vt:lpstr>The following may constitute sexual harassment, depending on individual circumstances: </vt:lpstr>
      <vt:lpstr>            Employee Complaint Resolution Procedure   </vt:lpstr>
      <vt:lpstr>    Employee Formal Complaint Procedure   </vt:lpstr>
      <vt:lpstr>    Employee Formal Complaint Procedure, continued…   </vt:lpstr>
      <vt:lpstr>    Employee Formal Complaint Procedure continued…  </vt:lpstr>
      <vt:lpstr>Under new Title IX regulations, if a student reports sexual harassment to any Board employee:</vt:lpstr>
      <vt:lpstr>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BALDWIN COUNTY BOARD OF EDUCATION</dc:title>
  <dc:creator>Jennifer Sinclair</dc:creator>
  <cp:lastModifiedBy>Sarah Young</cp:lastModifiedBy>
  <cp:revision>5</cp:revision>
  <dcterms:created xsi:type="dcterms:W3CDTF">2019-06-21T20:12:04Z</dcterms:created>
  <dcterms:modified xsi:type="dcterms:W3CDTF">2020-07-12T14:16:19Z</dcterms:modified>
</cp:coreProperties>
</file>